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5"/>
  </p:sldMasterIdLst>
  <p:notesMasterIdLst>
    <p:notesMasterId r:id="rId30"/>
  </p:notesMasterIdLst>
  <p:sldIdLst>
    <p:sldId id="258" r:id="rId6"/>
    <p:sldId id="2945" r:id="rId7"/>
    <p:sldId id="263" r:id="rId8"/>
    <p:sldId id="2713" r:id="rId9"/>
    <p:sldId id="2714" r:id="rId10"/>
    <p:sldId id="2725" r:id="rId11"/>
    <p:sldId id="2724" r:id="rId12"/>
    <p:sldId id="2715" r:id="rId13"/>
    <p:sldId id="2716" r:id="rId14"/>
    <p:sldId id="2940" r:id="rId15"/>
    <p:sldId id="2939" r:id="rId16"/>
    <p:sldId id="2941" r:id="rId17"/>
    <p:sldId id="2946" r:id="rId18"/>
    <p:sldId id="2947" r:id="rId19"/>
    <p:sldId id="2948" r:id="rId20"/>
    <p:sldId id="2727" r:id="rId21"/>
    <p:sldId id="2950" r:id="rId22"/>
    <p:sldId id="2949" r:id="rId23"/>
    <p:sldId id="2951" r:id="rId24"/>
    <p:sldId id="2718" r:id="rId25"/>
    <p:sldId id="2719" r:id="rId26"/>
    <p:sldId id="2720" r:id="rId27"/>
    <p:sldId id="2943" r:id="rId28"/>
    <p:sldId id="2726" r:id="rId29"/>
  </p:sldIdLst>
  <p:sldSz cx="9144000" cy="5143500" type="screen16x9"/>
  <p:notesSz cx="6858000" cy="12668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spling Christer (GS-L)" initials="EC(L" lastIdx="1" clrIdx="0">
    <p:extLst>
      <p:ext uri="{19B8F6BF-5375-455C-9EA6-DF929625EA0E}">
        <p15:presenceInfo xmlns:p15="http://schemas.microsoft.com/office/powerpoint/2012/main" userId="S::azp12@eur.corp.vattenfall.com::6b49e467-3940-420c-b67a-ff24e324ab0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EEEE"/>
    <a:srgbClr val="4E4B48"/>
    <a:srgbClr val="FAAD5F"/>
    <a:srgbClr val="326295"/>
    <a:srgbClr val="D27F04"/>
    <a:srgbClr val="FFFFFF"/>
    <a:srgbClr val="FAFAFA"/>
    <a:srgbClr val="F93B18"/>
    <a:srgbClr val="9B62C3"/>
    <a:srgbClr val="8525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698213-E5C7-083B-B070-320FB5BD797A}" v="7" dt="2023-01-09T07:26:19.370"/>
    <p1510:client id="{E4329F6F-ED1A-486F-AE81-DF64D5D09143}" v="44" dt="2022-01-31T09:04:11.7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204" d="100"/>
          <a:sy n="204" d="100"/>
        </p:scale>
        <p:origin x="564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commentAuthors" Target="commentAuthor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BD687F-4258-41C3-B859-D4087D71C65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477EE97-AC60-4990-8A6A-027EA3B2D521}">
      <dgm:prSet phldrT="[Text]" custT="1"/>
      <dgm:spPr>
        <a:solidFill>
          <a:schemeClr val="bg1"/>
        </a:solidFill>
        <a:ln>
          <a:noFill/>
        </a:ln>
      </dgm:spPr>
      <dgm:t>
        <a:bodyPr/>
        <a:lstStyle/>
        <a:p>
          <a:pPr algn="ctr"/>
          <a:r>
            <a:rPr lang="sv-SE" sz="2800" b="1" noProof="0" dirty="0">
              <a:solidFill>
                <a:schemeClr val="tx1"/>
              </a:solidFill>
            </a:rPr>
            <a:t>Tillsammans skapar vi</a:t>
          </a:r>
          <a:br>
            <a:rPr lang="sv-SE" sz="2800" b="1" noProof="0" dirty="0">
              <a:solidFill>
                <a:schemeClr val="tx1"/>
              </a:solidFill>
            </a:rPr>
          </a:br>
          <a:r>
            <a:rPr lang="sv-SE" sz="2800" b="1" noProof="0" dirty="0">
              <a:solidFill>
                <a:schemeClr val="tx1"/>
              </a:solidFill>
            </a:rPr>
            <a:t>Sveriges säkraste arbetsplats!</a:t>
          </a:r>
        </a:p>
      </dgm:t>
    </dgm:pt>
    <dgm:pt modelId="{CD7A6033-F038-4312-9104-1D42302A9278}" type="parTrans" cxnId="{821D08A9-32AF-498A-9153-D23DC7A3F240}">
      <dgm:prSet/>
      <dgm:spPr/>
      <dgm:t>
        <a:bodyPr/>
        <a:lstStyle/>
        <a:p>
          <a:endParaRPr lang="en-US"/>
        </a:p>
      </dgm:t>
    </dgm:pt>
    <dgm:pt modelId="{0E004334-BF06-4B14-AF65-C27E6AA7FCC8}" type="sibTrans" cxnId="{821D08A9-32AF-498A-9153-D23DC7A3F240}">
      <dgm:prSet/>
      <dgm:spPr/>
      <dgm:t>
        <a:bodyPr/>
        <a:lstStyle/>
        <a:p>
          <a:endParaRPr lang="en-US"/>
        </a:p>
      </dgm:t>
    </dgm:pt>
    <dgm:pt modelId="{1A510EB2-1471-4947-B7DF-4989AAD4C4D3}" type="pres">
      <dgm:prSet presAssocID="{89BD687F-4258-41C3-B859-D4087D71C655}" presName="linear" presStyleCnt="0">
        <dgm:presLayoutVars>
          <dgm:animLvl val="lvl"/>
          <dgm:resizeHandles val="exact"/>
        </dgm:presLayoutVars>
      </dgm:prSet>
      <dgm:spPr/>
    </dgm:pt>
    <dgm:pt modelId="{7FEC0141-9D59-4423-860E-489675B782B2}" type="pres">
      <dgm:prSet presAssocID="{4477EE97-AC60-4990-8A6A-027EA3B2D521}" presName="parentText" presStyleLbl="node1" presStyleIdx="0" presStyleCnt="1" custScaleX="91874" custScaleY="85050" custLinFactNeighborX="-583" custLinFactNeighborY="16098">
        <dgm:presLayoutVars>
          <dgm:chMax val="0"/>
          <dgm:bulletEnabled val="1"/>
        </dgm:presLayoutVars>
      </dgm:prSet>
      <dgm:spPr/>
    </dgm:pt>
  </dgm:ptLst>
  <dgm:cxnLst>
    <dgm:cxn modelId="{6C107629-CEF4-4169-8C0C-C98E1936E91A}" type="presOf" srcId="{4477EE97-AC60-4990-8A6A-027EA3B2D521}" destId="{7FEC0141-9D59-4423-860E-489675B782B2}" srcOrd="0" destOrd="0" presId="urn:microsoft.com/office/officeart/2005/8/layout/vList2"/>
    <dgm:cxn modelId="{821D08A9-32AF-498A-9153-D23DC7A3F240}" srcId="{89BD687F-4258-41C3-B859-D4087D71C655}" destId="{4477EE97-AC60-4990-8A6A-027EA3B2D521}" srcOrd="0" destOrd="0" parTransId="{CD7A6033-F038-4312-9104-1D42302A9278}" sibTransId="{0E004334-BF06-4B14-AF65-C27E6AA7FCC8}"/>
    <dgm:cxn modelId="{8750CBDF-20CC-46B2-9293-0CE292B5AE1C}" type="presOf" srcId="{89BD687F-4258-41C3-B859-D4087D71C655}" destId="{1A510EB2-1471-4947-B7DF-4989AAD4C4D3}" srcOrd="0" destOrd="0" presId="urn:microsoft.com/office/officeart/2005/8/layout/vList2"/>
    <dgm:cxn modelId="{9AB4D94C-E61E-4C25-ADF7-E3B67C06352A}" type="presParOf" srcId="{1A510EB2-1471-4947-B7DF-4989AAD4C4D3}" destId="{7FEC0141-9D59-4423-860E-489675B782B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EC0141-9D59-4423-860E-489675B782B2}">
      <dsp:nvSpPr>
        <dsp:cNvPr id="0" name=""/>
        <dsp:cNvSpPr/>
      </dsp:nvSpPr>
      <dsp:spPr>
        <a:xfrm>
          <a:off x="212140" y="394217"/>
          <a:ext cx="5600639" cy="1067228"/>
        </a:xfrm>
        <a:prstGeom prst="roundRect">
          <a:avLst/>
        </a:prstGeom>
        <a:solidFill>
          <a:schemeClr val="bg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800" b="1" kern="1200" noProof="0" dirty="0">
              <a:solidFill>
                <a:schemeClr val="tx1"/>
              </a:solidFill>
            </a:rPr>
            <a:t>Tillsammans skapar vi</a:t>
          </a:r>
          <a:br>
            <a:rPr lang="sv-SE" sz="2800" b="1" kern="1200" noProof="0" dirty="0">
              <a:solidFill>
                <a:schemeClr val="tx1"/>
              </a:solidFill>
            </a:rPr>
          </a:br>
          <a:r>
            <a:rPr lang="sv-SE" sz="2800" b="1" kern="1200" noProof="0" dirty="0">
              <a:solidFill>
                <a:schemeClr val="tx1"/>
              </a:solidFill>
            </a:rPr>
            <a:t>Sveriges säkraste arbetsplats!</a:t>
          </a:r>
        </a:p>
      </dsp:txBody>
      <dsp:txXfrm>
        <a:off x="264238" y="446315"/>
        <a:ext cx="5496443" cy="9630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F7764-3708-48C9-A1BB-FDC9E116F7C4}" type="datetimeFigureOut">
              <a:rPr lang="en-GB" smtClean="0"/>
              <a:t>22/05/2023</a:t>
            </a:fld>
            <a:endParaRPr lang="en-GB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852B1E-B585-4012-9030-1F6687CAD2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3794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52B1E-B585-4012-9030-1F6687CAD2B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04968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En tumregel på var</a:t>
            </a:r>
          </a:p>
          <a:p>
            <a:r>
              <a:rPr lang="en-US" err="1">
                <a:cs typeface="Calibri"/>
              </a:rPr>
              <a:t>Checklistor</a:t>
            </a:r>
            <a:r>
              <a:rPr lang="en-US">
                <a:cs typeface="Calibri"/>
              </a:rPr>
              <a:t> = </a:t>
            </a:r>
            <a:r>
              <a:rPr lang="en-US" u="sng">
                <a:cs typeface="Calibri"/>
              </a:rPr>
              <a:t>alltid</a:t>
            </a:r>
            <a:r>
              <a:rPr lang="en-US">
                <a:cs typeface="Calibri"/>
              </a:rPr>
              <a:t> din </a:t>
            </a:r>
            <a:r>
              <a:rPr lang="en-US" err="1">
                <a:cs typeface="Calibri"/>
              </a:rPr>
              <a:t>anställningsenhet</a:t>
            </a:r>
            <a:endParaRPr lang="en-US">
              <a:cs typeface="Calibri"/>
            </a:endParaRPr>
          </a:p>
          <a:p>
            <a:r>
              <a:rPr lang="en-US" err="1">
                <a:cs typeface="Calibri"/>
              </a:rPr>
              <a:t>Händelser</a:t>
            </a:r>
            <a:r>
              <a:rPr lang="en-US">
                <a:cs typeface="Calibri"/>
              </a:rPr>
              <a:t> = </a:t>
            </a:r>
            <a:r>
              <a:rPr lang="en-US" err="1">
                <a:cs typeface="Calibri"/>
              </a:rPr>
              <a:t>Kundavtal</a:t>
            </a:r>
            <a:r>
              <a:rPr lang="en-US">
                <a:cs typeface="Calibri"/>
              </a:rPr>
              <a:t>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52B1E-B585-4012-9030-1F6687CAD2B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26498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En tumregel på var</a:t>
            </a:r>
          </a:p>
          <a:p>
            <a:r>
              <a:rPr lang="en-US" err="1">
                <a:cs typeface="Calibri"/>
              </a:rPr>
              <a:t>Checklistor</a:t>
            </a:r>
            <a:r>
              <a:rPr lang="en-US">
                <a:cs typeface="Calibri"/>
              </a:rPr>
              <a:t> = </a:t>
            </a:r>
            <a:r>
              <a:rPr lang="en-US" u="sng">
                <a:cs typeface="Calibri"/>
              </a:rPr>
              <a:t>alltid</a:t>
            </a:r>
            <a:r>
              <a:rPr lang="en-US">
                <a:cs typeface="Calibri"/>
              </a:rPr>
              <a:t> din </a:t>
            </a:r>
            <a:r>
              <a:rPr lang="en-US" err="1">
                <a:cs typeface="Calibri"/>
              </a:rPr>
              <a:t>anställningsenhet</a:t>
            </a:r>
            <a:endParaRPr lang="en-US">
              <a:cs typeface="Calibri"/>
            </a:endParaRPr>
          </a:p>
          <a:p>
            <a:r>
              <a:rPr lang="en-US" err="1">
                <a:cs typeface="Calibri"/>
              </a:rPr>
              <a:t>Händelser</a:t>
            </a:r>
            <a:r>
              <a:rPr lang="en-US">
                <a:cs typeface="Calibri"/>
              </a:rPr>
              <a:t> = </a:t>
            </a:r>
            <a:r>
              <a:rPr lang="en-US" err="1">
                <a:cs typeface="Calibri"/>
              </a:rPr>
              <a:t>Kundavtal</a:t>
            </a:r>
            <a:r>
              <a:rPr lang="en-US">
                <a:cs typeface="Calibri"/>
              </a:rPr>
              <a:t>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52B1E-B585-4012-9030-1F6687CAD2B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53899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En tumregel på var</a:t>
            </a:r>
          </a:p>
          <a:p>
            <a:r>
              <a:rPr lang="en-US" err="1">
                <a:cs typeface="Calibri"/>
              </a:rPr>
              <a:t>Checklistor</a:t>
            </a:r>
            <a:r>
              <a:rPr lang="en-US">
                <a:cs typeface="Calibri"/>
              </a:rPr>
              <a:t> = </a:t>
            </a:r>
            <a:r>
              <a:rPr lang="en-US" u="sng">
                <a:cs typeface="Calibri"/>
              </a:rPr>
              <a:t>alltid</a:t>
            </a:r>
            <a:r>
              <a:rPr lang="en-US">
                <a:cs typeface="Calibri"/>
              </a:rPr>
              <a:t> din </a:t>
            </a:r>
            <a:r>
              <a:rPr lang="en-US" err="1">
                <a:cs typeface="Calibri"/>
              </a:rPr>
              <a:t>anställningsenhet</a:t>
            </a:r>
            <a:endParaRPr lang="en-US">
              <a:cs typeface="Calibri"/>
            </a:endParaRPr>
          </a:p>
          <a:p>
            <a:r>
              <a:rPr lang="en-US" err="1">
                <a:cs typeface="Calibri"/>
              </a:rPr>
              <a:t>Händelser</a:t>
            </a:r>
            <a:r>
              <a:rPr lang="en-US">
                <a:cs typeface="Calibri"/>
              </a:rPr>
              <a:t> = </a:t>
            </a:r>
            <a:r>
              <a:rPr lang="en-US" err="1">
                <a:cs typeface="Calibri"/>
              </a:rPr>
              <a:t>Kundavtal</a:t>
            </a:r>
            <a:r>
              <a:rPr lang="en-US">
                <a:cs typeface="Calibri"/>
              </a:rPr>
              <a:t>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52B1E-B585-4012-9030-1F6687CAD2BD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54602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En tumregel på var</a:t>
            </a:r>
          </a:p>
          <a:p>
            <a:r>
              <a:rPr lang="en-US" err="1">
                <a:cs typeface="Calibri"/>
              </a:rPr>
              <a:t>Checklistor</a:t>
            </a:r>
            <a:r>
              <a:rPr lang="en-US">
                <a:cs typeface="Calibri"/>
              </a:rPr>
              <a:t> = </a:t>
            </a:r>
            <a:r>
              <a:rPr lang="en-US" u="sng">
                <a:cs typeface="Calibri"/>
              </a:rPr>
              <a:t>alltid</a:t>
            </a:r>
            <a:r>
              <a:rPr lang="en-US">
                <a:cs typeface="Calibri"/>
              </a:rPr>
              <a:t> din </a:t>
            </a:r>
            <a:r>
              <a:rPr lang="en-US" err="1">
                <a:cs typeface="Calibri"/>
              </a:rPr>
              <a:t>anställningsenhet</a:t>
            </a:r>
            <a:endParaRPr lang="en-US">
              <a:cs typeface="Calibri"/>
            </a:endParaRPr>
          </a:p>
          <a:p>
            <a:r>
              <a:rPr lang="en-US" err="1">
                <a:cs typeface="Calibri"/>
              </a:rPr>
              <a:t>Händelser</a:t>
            </a:r>
            <a:r>
              <a:rPr lang="en-US">
                <a:cs typeface="Calibri"/>
              </a:rPr>
              <a:t> = </a:t>
            </a:r>
            <a:r>
              <a:rPr lang="en-US" err="1">
                <a:cs typeface="Calibri"/>
              </a:rPr>
              <a:t>Kundavtal</a:t>
            </a:r>
            <a:r>
              <a:rPr lang="en-US">
                <a:cs typeface="Calibri"/>
              </a:rPr>
              <a:t>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52B1E-B585-4012-9030-1F6687CAD2BD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46063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En tumregel på var</a:t>
            </a:r>
          </a:p>
          <a:p>
            <a:r>
              <a:rPr lang="en-US" err="1">
                <a:cs typeface="Calibri"/>
              </a:rPr>
              <a:t>Checklistor</a:t>
            </a:r>
            <a:r>
              <a:rPr lang="en-US">
                <a:cs typeface="Calibri"/>
              </a:rPr>
              <a:t> = </a:t>
            </a:r>
            <a:r>
              <a:rPr lang="en-US" u="sng">
                <a:cs typeface="Calibri"/>
              </a:rPr>
              <a:t>alltid</a:t>
            </a:r>
            <a:r>
              <a:rPr lang="en-US">
                <a:cs typeface="Calibri"/>
              </a:rPr>
              <a:t> din </a:t>
            </a:r>
            <a:r>
              <a:rPr lang="en-US" err="1">
                <a:cs typeface="Calibri"/>
              </a:rPr>
              <a:t>anställningsenhet</a:t>
            </a:r>
            <a:endParaRPr lang="en-US">
              <a:cs typeface="Calibri"/>
            </a:endParaRPr>
          </a:p>
          <a:p>
            <a:r>
              <a:rPr lang="en-US" err="1">
                <a:cs typeface="Calibri"/>
              </a:rPr>
              <a:t>Händelser</a:t>
            </a:r>
            <a:r>
              <a:rPr lang="en-US">
                <a:cs typeface="Calibri"/>
              </a:rPr>
              <a:t> = </a:t>
            </a:r>
            <a:r>
              <a:rPr lang="en-US" err="1">
                <a:cs typeface="Calibri"/>
              </a:rPr>
              <a:t>Kundavtal</a:t>
            </a:r>
            <a:r>
              <a:rPr lang="en-US">
                <a:cs typeface="Calibri"/>
              </a:rPr>
              <a:t>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52B1E-B585-4012-9030-1F6687CAD2BD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40230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/>
              <a:t>Titta på två checklistor från er grupp en bra och en mindre bra.</a:t>
            </a:r>
            <a:br>
              <a:rPr lang="sv-SE">
                <a:cs typeface="+mn-lt"/>
              </a:rPr>
            </a:br>
            <a:endParaRPr lang="sv-SE">
              <a:cs typeface="Calibri"/>
            </a:endParaRPr>
          </a:p>
          <a:p>
            <a:endParaRPr lang="sv-SE"/>
          </a:p>
          <a:p>
            <a:r>
              <a:rPr lang="sv-SE"/>
              <a:t>Diskutera runt dem.</a:t>
            </a:r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52B1E-B585-4012-9030-1F6687CAD2BD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747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/>
              <a:t>För att ladda ned </a:t>
            </a:r>
            <a:r>
              <a:rPr lang="sv-SE" err="1"/>
              <a:t>appen</a:t>
            </a:r>
            <a:r>
              <a:rPr lang="sv-SE"/>
              <a:t> IA:  </a:t>
            </a:r>
          </a:p>
          <a:p>
            <a:pPr marL="0" indent="0">
              <a:buNone/>
            </a:pPr>
            <a:r>
              <a:rPr lang="sv-SE"/>
              <a:t>Google Play (</a:t>
            </a:r>
            <a:r>
              <a:rPr lang="sv-SE" err="1"/>
              <a:t>android</a:t>
            </a:r>
            <a:r>
              <a:rPr lang="sv-SE"/>
              <a:t>) eller </a:t>
            </a:r>
          </a:p>
          <a:p>
            <a:pPr marL="0" indent="0">
              <a:buNone/>
            </a:pPr>
            <a:r>
              <a:rPr lang="sv-SE" err="1"/>
              <a:t>App</a:t>
            </a:r>
            <a:r>
              <a:rPr lang="sv-SE"/>
              <a:t> Store (iPhone) </a:t>
            </a:r>
          </a:p>
          <a:p>
            <a:pPr marL="0" indent="0">
              <a:buNone/>
            </a:pPr>
            <a:r>
              <a:rPr lang="sv-SE"/>
              <a:t>Skriv in AFA försäkring i sökfältet.</a:t>
            </a:r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52B1E-B585-4012-9030-1F6687CAD2B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4115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sv-SE" sz="900" b="1"/>
              <a:t>Inloggningsuppgifter</a:t>
            </a:r>
          </a:p>
          <a:p>
            <a:pPr algn="l"/>
            <a:r>
              <a:rPr lang="sv-SE" sz="900"/>
              <a:t>Användarnamn: </a:t>
            </a:r>
            <a:r>
              <a:rPr lang="sv-SE" sz="900" err="1"/>
              <a:t>AppkontoServices</a:t>
            </a:r>
            <a:endParaRPr lang="sv-SE" sz="900"/>
          </a:p>
          <a:p>
            <a:pPr algn="l"/>
            <a:r>
              <a:rPr lang="sv-SE" sz="900"/>
              <a:t>Lösenord: Vattenfall2018</a:t>
            </a:r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52B1E-B585-4012-9030-1F6687CAD2B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2607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Det </a:t>
            </a:r>
            <a:r>
              <a:rPr lang="en-US" err="1">
                <a:cs typeface="Calibri"/>
              </a:rPr>
              <a:t>är</a:t>
            </a:r>
            <a:r>
              <a:rPr lang="en-US">
                <a:cs typeface="Calibri"/>
              </a:rPr>
              <a:t> av </a:t>
            </a:r>
            <a:r>
              <a:rPr lang="en-US" err="1">
                <a:cs typeface="Calibri"/>
              </a:rPr>
              <a:t>stor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vikt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att</a:t>
            </a:r>
            <a:r>
              <a:rPr lang="en-US">
                <a:cs typeface="Calibri"/>
              </a:rPr>
              <a:t> din </a:t>
            </a:r>
            <a:r>
              <a:rPr lang="en-US" err="1">
                <a:cs typeface="Calibri"/>
              </a:rPr>
              <a:t>anställningsenhet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skall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finnas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på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två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ställen</a:t>
            </a:r>
            <a:r>
              <a:rPr lang="en-US">
                <a:cs typeface="Calibri"/>
              </a:rPr>
              <a:t>!</a:t>
            </a:r>
            <a:br>
              <a:rPr lang="en-US">
                <a:cs typeface="+mn-lt"/>
              </a:rPr>
            </a:br>
            <a:r>
              <a:rPr lang="en-US" b="1" u="sng" err="1">
                <a:cs typeface="Calibri"/>
              </a:rPr>
              <a:t>Att</a:t>
            </a:r>
            <a:r>
              <a:rPr lang="en-US" b="1" u="sng">
                <a:cs typeface="Calibri"/>
              </a:rPr>
              <a:t> </a:t>
            </a:r>
            <a:r>
              <a:rPr lang="en-US" b="1" u="sng" err="1">
                <a:cs typeface="Calibri"/>
              </a:rPr>
              <a:t>på</a:t>
            </a:r>
            <a:r>
              <a:rPr lang="en-US" b="1" u="sng">
                <a:cs typeface="Calibri"/>
              </a:rPr>
              <a:t> </a:t>
            </a:r>
            <a:r>
              <a:rPr lang="en-US" b="1" u="sng" err="1">
                <a:cs typeface="Calibri"/>
              </a:rPr>
              <a:t>för</a:t>
            </a:r>
            <a:r>
              <a:rPr lang="en-US" b="1" u="sng">
                <a:cs typeface="Calibri"/>
              </a:rPr>
              <a:t> </a:t>
            </a:r>
            <a:r>
              <a:rPr lang="en-US" b="1" u="sng" err="1">
                <a:cs typeface="Calibri"/>
              </a:rPr>
              <a:t>och</a:t>
            </a:r>
            <a:r>
              <a:rPr lang="en-US" b="1" u="sng">
                <a:cs typeface="Calibri"/>
              </a:rPr>
              <a:t> </a:t>
            </a:r>
            <a:r>
              <a:rPr lang="en-US" b="1" u="sng" err="1">
                <a:cs typeface="Calibri"/>
              </a:rPr>
              <a:t>efternamns</a:t>
            </a:r>
            <a:r>
              <a:rPr lang="en-US" b="1" u="sng">
                <a:cs typeface="Calibri"/>
              </a:rPr>
              <a:t> </a:t>
            </a:r>
            <a:r>
              <a:rPr lang="en-US" b="1" u="sng" err="1">
                <a:cs typeface="Calibri"/>
              </a:rPr>
              <a:t>raden</a:t>
            </a:r>
            <a:r>
              <a:rPr lang="en-US" b="1" u="sng">
                <a:cs typeface="Calibri"/>
              </a:rPr>
              <a:t> </a:t>
            </a:r>
            <a:r>
              <a:rPr lang="en-US" b="1" u="sng" err="1">
                <a:cs typeface="Calibri"/>
              </a:rPr>
              <a:t>hjälper</a:t>
            </a:r>
            <a:r>
              <a:rPr lang="en-US" b="1" u="sng">
                <a:cs typeface="Calibri"/>
              </a:rPr>
              <a:t> </a:t>
            </a:r>
            <a:r>
              <a:rPr lang="en-US" b="1" u="sng" err="1">
                <a:cs typeface="Calibri"/>
              </a:rPr>
              <a:t>systemet</a:t>
            </a:r>
            <a:r>
              <a:rPr lang="en-US" b="1" u="sng">
                <a:cs typeface="Calibri"/>
              </a:rPr>
              <a:t> </a:t>
            </a:r>
            <a:r>
              <a:rPr lang="en-US" b="1" u="sng" err="1">
                <a:cs typeface="Calibri"/>
              </a:rPr>
              <a:t>att</a:t>
            </a:r>
            <a:r>
              <a:rPr lang="en-US" b="1" u="sng">
                <a:cs typeface="Calibri"/>
              </a:rPr>
              <a:t> </a:t>
            </a:r>
            <a:r>
              <a:rPr lang="en-US" b="1" u="sng" err="1">
                <a:cs typeface="Calibri"/>
              </a:rPr>
              <a:t>hitta</a:t>
            </a:r>
            <a:r>
              <a:rPr lang="en-US" b="1" u="sng">
                <a:cs typeface="Calibri"/>
              </a:rPr>
              <a:t> </a:t>
            </a:r>
            <a:r>
              <a:rPr lang="en-US" b="1" u="sng" err="1">
                <a:cs typeface="Calibri"/>
              </a:rPr>
              <a:t>rätt</a:t>
            </a:r>
            <a:endParaRPr lang="en-US" b="1" u="sng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UE </a:t>
            </a:r>
            <a:r>
              <a:rPr lang="en-US" err="1">
                <a:cs typeface="Calibri"/>
              </a:rPr>
              <a:t>Använder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samma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inloggningsuppgifter</a:t>
            </a:r>
            <a:r>
              <a:rPr lang="en-US">
                <a:cs typeface="Calibri"/>
              </a:rPr>
              <a:t>.</a:t>
            </a:r>
            <a:br>
              <a:rPr lang="en-US">
                <a:cs typeface="+mn-lt"/>
              </a:rPr>
            </a:br>
            <a:endParaRPr lang="en-US">
              <a:cs typeface="Calibri"/>
            </a:endParaRPr>
          </a:p>
          <a:p>
            <a:r>
              <a:rPr lang="en-US" err="1">
                <a:cs typeface="Calibri"/>
              </a:rPr>
              <a:t>Skillnaden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är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att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välja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Underentrepenör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istället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för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anställd</a:t>
            </a:r>
            <a:r>
              <a:rPr lang="en-US">
                <a:cs typeface="Calibri"/>
              </a:rPr>
              <a:t>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52B1E-B585-4012-9030-1F6687CAD2B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1095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En tumregel på var</a:t>
            </a:r>
          </a:p>
          <a:p>
            <a:r>
              <a:rPr lang="en-US" err="1">
                <a:cs typeface="Calibri"/>
              </a:rPr>
              <a:t>Checklistor</a:t>
            </a:r>
            <a:r>
              <a:rPr lang="en-US">
                <a:cs typeface="Calibri"/>
              </a:rPr>
              <a:t> = </a:t>
            </a:r>
            <a:r>
              <a:rPr lang="en-US" u="sng">
                <a:cs typeface="Calibri"/>
              </a:rPr>
              <a:t>alltid</a:t>
            </a:r>
            <a:r>
              <a:rPr lang="en-US">
                <a:cs typeface="Calibri"/>
              </a:rPr>
              <a:t> din </a:t>
            </a:r>
            <a:r>
              <a:rPr lang="en-US" err="1">
                <a:cs typeface="Calibri"/>
              </a:rPr>
              <a:t>anställningsenhet</a:t>
            </a:r>
            <a:endParaRPr lang="en-US">
              <a:cs typeface="Calibri"/>
            </a:endParaRPr>
          </a:p>
          <a:p>
            <a:r>
              <a:rPr lang="en-US" err="1">
                <a:cs typeface="Calibri"/>
              </a:rPr>
              <a:t>Händelser</a:t>
            </a:r>
            <a:r>
              <a:rPr lang="en-US">
                <a:cs typeface="Calibri"/>
              </a:rPr>
              <a:t> = </a:t>
            </a:r>
            <a:r>
              <a:rPr lang="en-US" err="1">
                <a:cs typeface="Calibri"/>
              </a:rPr>
              <a:t>Kundavtal</a:t>
            </a:r>
            <a:r>
              <a:rPr lang="en-US">
                <a:cs typeface="Calibri"/>
              </a:rPr>
              <a:t>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52B1E-B585-4012-9030-1F6687CAD2B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0550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En tumregel på var</a:t>
            </a:r>
          </a:p>
          <a:p>
            <a:r>
              <a:rPr lang="en-US" err="1">
                <a:cs typeface="Calibri"/>
              </a:rPr>
              <a:t>Checklistor</a:t>
            </a:r>
            <a:r>
              <a:rPr lang="en-US">
                <a:cs typeface="Calibri"/>
              </a:rPr>
              <a:t> = </a:t>
            </a:r>
            <a:r>
              <a:rPr lang="en-US" u="sng">
                <a:cs typeface="Calibri"/>
              </a:rPr>
              <a:t>alltid</a:t>
            </a:r>
            <a:r>
              <a:rPr lang="en-US">
                <a:cs typeface="Calibri"/>
              </a:rPr>
              <a:t> din </a:t>
            </a:r>
            <a:r>
              <a:rPr lang="en-US" err="1">
                <a:cs typeface="Calibri"/>
              </a:rPr>
              <a:t>anställningsenhet</a:t>
            </a:r>
            <a:endParaRPr lang="en-US">
              <a:cs typeface="Calibri"/>
            </a:endParaRPr>
          </a:p>
          <a:p>
            <a:r>
              <a:rPr lang="en-US" err="1">
                <a:cs typeface="Calibri"/>
              </a:rPr>
              <a:t>Händelser</a:t>
            </a:r>
            <a:r>
              <a:rPr lang="en-US">
                <a:cs typeface="Calibri"/>
              </a:rPr>
              <a:t> = </a:t>
            </a:r>
            <a:r>
              <a:rPr lang="en-US" err="1">
                <a:cs typeface="Calibri"/>
              </a:rPr>
              <a:t>Kundavtal</a:t>
            </a:r>
            <a:r>
              <a:rPr lang="en-US">
                <a:cs typeface="Calibri"/>
              </a:rPr>
              <a:t>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52B1E-B585-4012-9030-1F6687CAD2B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3918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En tumregel på var</a:t>
            </a:r>
          </a:p>
          <a:p>
            <a:r>
              <a:rPr lang="en-US" err="1">
                <a:cs typeface="Calibri"/>
              </a:rPr>
              <a:t>Checklistor</a:t>
            </a:r>
            <a:r>
              <a:rPr lang="en-US">
                <a:cs typeface="Calibri"/>
              </a:rPr>
              <a:t> = </a:t>
            </a:r>
            <a:r>
              <a:rPr lang="en-US" u="sng">
                <a:cs typeface="Calibri"/>
              </a:rPr>
              <a:t>alltid</a:t>
            </a:r>
            <a:r>
              <a:rPr lang="en-US">
                <a:cs typeface="Calibri"/>
              </a:rPr>
              <a:t> din </a:t>
            </a:r>
            <a:r>
              <a:rPr lang="en-US" err="1">
                <a:cs typeface="Calibri"/>
              </a:rPr>
              <a:t>anställningsenhet</a:t>
            </a:r>
            <a:endParaRPr lang="en-US">
              <a:cs typeface="Calibri"/>
            </a:endParaRPr>
          </a:p>
          <a:p>
            <a:r>
              <a:rPr lang="en-US" err="1">
                <a:cs typeface="Calibri"/>
              </a:rPr>
              <a:t>Händelser</a:t>
            </a:r>
            <a:r>
              <a:rPr lang="en-US">
                <a:cs typeface="Calibri"/>
              </a:rPr>
              <a:t> = </a:t>
            </a:r>
            <a:r>
              <a:rPr lang="en-US" err="1">
                <a:cs typeface="Calibri"/>
              </a:rPr>
              <a:t>Kundavtal</a:t>
            </a:r>
            <a:r>
              <a:rPr lang="en-US">
                <a:cs typeface="Calibri"/>
              </a:rPr>
              <a:t>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52B1E-B585-4012-9030-1F6687CAD2B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78202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En tumregel på var</a:t>
            </a:r>
          </a:p>
          <a:p>
            <a:r>
              <a:rPr lang="en-US" err="1">
                <a:cs typeface="Calibri"/>
              </a:rPr>
              <a:t>Checklistor</a:t>
            </a:r>
            <a:r>
              <a:rPr lang="en-US">
                <a:cs typeface="Calibri"/>
              </a:rPr>
              <a:t> = </a:t>
            </a:r>
            <a:r>
              <a:rPr lang="en-US" u="sng">
                <a:cs typeface="Calibri"/>
              </a:rPr>
              <a:t>alltid</a:t>
            </a:r>
            <a:r>
              <a:rPr lang="en-US">
                <a:cs typeface="Calibri"/>
              </a:rPr>
              <a:t> din </a:t>
            </a:r>
            <a:r>
              <a:rPr lang="en-US" err="1">
                <a:cs typeface="Calibri"/>
              </a:rPr>
              <a:t>anställningsenhet</a:t>
            </a:r>
            <a:endParaRPr lang="en-US">
              <a:cs typeface="Calibri"/>
            </a:endParaRPr>
          </a:p>
          <a:p>
            <a:r>
              <a:rPr lang="en-US" err="1">
                <a:cs typeface="Calibri"/>
              </a:rPr>
              <a:t>Händelser</a:t>
            </a:r>
            <a:r>
              <a:rPr lang="en-US">
                <a:cs typeface="Calibri"/>
              </a:rPr>
              <a:t> = </a:t>
            </a:r>
            <a:r>
              <a:rPr lang="en-US" err="1">
                <a:cs typeface="Calibri"/>
              </a:rPr>
              <a:t>Kundavtal</a:t>
            </a:r>
            <a:r>
              <a:rPr lang="en-US">
                <a:cs typeface="Calibri"/>
              </a:rPr>
              <a:t>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52B1E-B585-4012-9030-1F6687CAD2B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28950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En tumregel på var</a:t>
            </a:r>
          </a:p>
          <a:p>
            <a:r>
              <a:rPr lang="en-US" err="1">
                <a:cs typeface="Calibri"/>
              </a:rPr>
              <a:t>Checklistor</a:t>
            </a:r>
            <a:r>
              <a:rPr lang="en-US">
                <a:cs typeface="Calibri"/>
              </a:rPr>
              <a:t> = </a:t>
            </a:r>
            <a:r>
              <a:rPr lang="en-US" u="sng">
                <a:cs typeface="Calibri"/>
              </a:rPr>
              <a:t>alltid</a:t>
            </a:r>
            <a:r>
              <a:rPr lang="en-US">
                <a:cs typeface="Calibri"/>
              </a:rPr>
              <a:t> din </a:t>
            </a:r>
            <a:r>
              <a:rPr lang="en-US" err="1">
                <a:cs typeface="Calibri"/>
              </a:rPr>
              <a:t>anställningsenhet</a:t>
            </a:r>
            <a:endParaRPr lang="en-US">
              <a:cs typeface="Calibri"/>
            </a:endParaRPr>
          </a:p>
          <a:p>
            <a:r>
              <a:rPr lang="en-US" err="1">
                <a:cs typeface="Calibri"/>
              </a:rPr>
              <a:t>Händelser</a:t>
            </a:r>
            <a:r>
              <a:rPr lang="en-US">
                <a:cs typeface="Calibri"/>
              </a:rPr>
              <a:t> = </a:t>
            </a:r>
            <a:r>
              <a:rPr lang="en-US" err="1">
                <a:cs typeface="Calibri"/>
              </a:rPr>
              <a:t>Kundavtal</a:t>
            </a:r>
            <a:r>
              <a:rPr lang="en-US">
                <a:cs typeface="Calibri"/>
              </a:rPr>
              <a:t>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52B1E-B585-4012-9030-1F6687CAD2B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6675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tshållare för bild 4">
            <a:extLst>
              <a:ext uri="{FF2B5EF4-FFF2-40B4-BE49-F238E27FC236}">
                <a16:creationId xmlns:a16="http://schemas.microsoft.com/office/drawing/2014/main" id="{41EC61FF-2DF8-4E41-9AC2-00EBA6C4EE4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9387" y="162000"/>
            <a:ext cx="8785225" cy="4489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8701F40-435C-45D0-AF3A-C418FF0B07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9387" y="1324800"/>
            <a:ext cx="8795413" cy="1411571"/>
          </a:xfrm>
        </p:spPr>
        <p:txBody>
          <a:bodyPr anchor="ctr" anchorCtr="0"/>
          <a:lstStyle>
            <a:lvl1pPr algn="ctr">
              <a:lnSpc>
                <a:spcPct val="85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B298BC51-1A25-4531-BE85-A74DC30969F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72000" y="2937600"/>
            <a:ext cx="5400000" cy="662158"/>
          </a:xfrm>
        </p:spPr>
        <p:txBody>
          <a:bodyPr/>
          <a:lstStyle>
            <a:lvl1pPr marL="0" indent="0" algn="ctr">
              <a:lnSpc>
                <a:spcPts val="1600"/>
              </a:lnSpc>
              <a:buNone/>
              <a:defRPr sz="1200" b="1">
                <a:solidFill>
                  <a:schemeClr val="bg1"/>
                </a:solidFill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GB" noProof="0"/>
              <a:t>Subheading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B8A0E61E-09AA-47C6-A25C-1725CA5C9C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72000" y="3700800"/>
            <a:ext cx="3600000" cy="360000"/>
          </a:xfrm>
        </p:spPr>
        <p:txBody>
          <a:bodyPr anchor="t" anchorCtr="0"/>
          <a:lstStyle>
            <a:lvl1pPr marL="0" indent="0" algn="ctr">
              <a:lnSpc>
                <a:spcPts val="1400"/>
              </a:lnSpc>
              <a:buNone/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Text, Date, Author</a:t>
            </a:r>
          </a:p>
        </p:txBody>
      </p:sp>
      <p:sp>
        <p:nvSpPr>
          <p:cNvPr id="15" name="Platshållare för datum 3">
            <a:extLst>
              <a:ext uri="{FF2B5EF4-FFF2-40B4-BE49-F238E27FC236}">
                <a16:creationId xmlns:a16="http://schemas.microsoft.com/office/drawing/2014/main" id="{C731A680-3D34-4DE4-BC26-01FEA015A5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9387" y="4748400"/>
            <a:ext cx="932265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78A9A-A8CB-4902-ADD9-68E69BD61902}" type="datetime1">
              <a:rPr lang="en-GB" smtClean="0"/>
              <a:t>22/05/2023</a:t>
            </a:fld>
            <a:endParaRPr lang="en-GB"/>
          </a:p>
        </p:txBody>
      </p:sp>
      <p:sp>
        <p:nvSpPr>
          <p:cNvPr id="16" name="Platshållare för sidfot 4">
            <a:extLst>
              <a:ext uri="{FF2B5EF4-FFF2-40B4-BE49-F238E27FC236}">
                <a16:creationId xmlns:a16="http://schemas.microsoft.com/office/drawing/2014/main" id="{B187FED9-07B2-4AD3-B30B-BD7394D85B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9387" y="4856400"/>
            <a:ext cx="2620800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C4 – Strictly confidential, C3 – Restricted, C2 – Internal, C1 – Public</a:t>
            </a:r>
            <a:endParaRPr lang="en-GB"/>
          </a:p>
        </p:txBody>
      </p:sp>
      <p:sp>
        <p:nvSpPr>
          <p:cNvPr id="18" name="Platshållare för bildnummer 5">
            <a:extLst>
              <a:ext uri="{FF2B5EF4-FFF2-40B4-BE49-F238E27FC236}">
                <a16:creationId xmlns:a16="http://schemas.microsoft.com/office/drawing/2014/main" id="{3EC18A65-3F5D-46F1-B685-A42DDA2CBF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0400" y="4806000"/>
            <a:ext cx="3744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07D95-7C69-46C0-AD2A-2DA1650028A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01531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9740DA99-84C7-456C-BF5B-02E110D67064}"/>
              </a:ext>
            </a:extLst>
          </p:cNvPr>
          <p:cNvSpPr/>
          <p:nvPr userDrawn="1"/>
        </p:nvSpPr>
        <p:spPr>
          <a:xfrm>
            <a:off x="179387" y="160434"/>
            <a:ext cx="8785225" cy="4489200"/>
          </a:xfrm>
          <a:prstGeom prst="rect">
            <a:avLst/>
          </a:prstGeom>
          <a:solidFill>
            <a:srgbClr val="2071B5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8701F40-435C-45D0-AF3A-C418FF0B07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32000" y="1598471"/>
            <a:ext cx="6480000" cy="1620000"/>
          </a:xfrm>
        </p:spPr>
        <p:txBody>
          <a:bodyPr anchor="ctr" anchorCtr="0"/>
          <a:lstStyle>
            <a:lvl1pPr algn="ctr">
              <a:lnSpc>
                <a:spcPct val="85000"/>
              </a:lnSpc>
              <a:defRPr sz="6000">
                <a:latin typeface="+mj-lt"/>
              </a:defRPr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EB1C597D-71C9-48E5-8361-BFAE1BEB0B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9387" y="4748400"/>
            <a:ext cx="932265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CD984-E5C5-4C78-9C23-D5C1E24674F6}" type="datetime1">
              <a:rPr lang="en-GB" smtClean="0"/>
              <a:t>22/05/2023</a:t>
            </a:fld>
            <a:endParaRPr lang="en-GB"/>
          </a:p>
        </p:txBody>
      </p:sp>
      <p:sp>
        <p:nvSpPr>
          <p:cNvPr id="9" name="Platshållare för sidfot 4">
            <a:extLst>
              <a:ext uri="{FF2B5EF4-FFF2-40B4-BE49-F238E27FC236}">
                <a16:creationId xmlns:a16="http://schemas.microsoft.com/office/drawing/2014/main" id="{6E240262-D59D-4413-BC7B-A6023E8CCD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9387" y="4856400"/>
            <a:ext cx="2620800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C4 – Strictly confidential, C3 – Restricted, C2 – Internal, C1 – Public</a:t>
            </a:r>
            <a:endParaRPr lang="en-GB"/>
          </a:p>
        </p:txBody>
      </p:sp>
      <p:sp>
        <p:nvSpPr>
          <p:cNvPr id="13" name="Platshållare för bildnummer 5">
            <a:extLst>
              <a:ext uri="{FF2B5EF4-FFF2-40B4-BE49-F238E27FC236}">
                <a16:creationId xmlns:a16="http://schemas.microsoft.com/office/drawing/2014/main" id="{F5E5CCDE-1442-4FAF-9CBF-7F8C0F36AF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0400" y="4806000"/>
            <a:ext cx="3744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07D95-7C69-46C0-AD2A-2DA1650028A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0693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839">
          <p15:clr>
            <a:srgbClr val="FBAE40"/>
          </p15:clr>
        </p15:guide>
        <p15:guide id="4" pos="4930">
          <p15:clr>
            <a:srgbClr val="FBAE40"/>
          </p15:clr>
        </p15:guide>
        <p15:guide id="5" orient="horz" pos="1008">
          <p15:clr>
            <a:srgbClr val="FBAE40"/>
          </p15:clr>
        </p15:guide>
        <p15:guide id="6" orient="horz" pos="202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ligh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5377F337-814E-4C5D-8CA3-D4E247302999}"/>
              </a:ext>
            </a:extLst>
          </p:cNvPr>
          <p:cNvSpPr/>
          <p:nvPr userDrawn="1"/>
        </p:nvSpPr>
        <p:spPr>
          <a:xfrm>
            <a:off x="179387" y="160433"/>
            <a:ext cx="8785225" cy="4489200"/>
          </a:xfrm>
          <a:prstGeom prst="rect">
            <a:avLst/>
          </a:prstGeom>
          <a:solidFill>
            <a:schemeClr val="tx2">
              <a:alpha val="1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0E32CA-3FB7-410F-9A05-C7FF2899D7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396000"/>
            <a:ext cx="7560000" cy="900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6DF9E76-C076-461E-AFF4-DB7B045CAC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000" y="1455738"/>
            <a:ext cx="7560000" cy="3188262"/>
          </a:xfrm>
        </p:spPr>
        <p:txBody>
          <a:bodyPr/>
          <a:lstStyle>
            <a:lvl1pPr marL="0" indent="0">
              <a:buNone/>
              <a:defRPr sz="1500"/>
            </a:lvl1pPr>
          </a:lstStyle>
          <a:p>
            <a:pPr lvl="0"/>
            <a:r>
              <a:rPr lang="sv-SE" noProof="0"/>
              <a:t>Klicka här för att ändra format på bakgrundstexten</a:t>
            </a:r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1C4A598B-4012-4CEA-8CB7-78B0069DC2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9387" y="4748400"/>
            <a:ext cx="932265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7FCC58-6C03-4214-A61D-92067F31ED60}" type="datetime1">
              <a:rPr lang="en-GB" smtClean="0"/>
              <a:t>22/05/2023</a:t>
            </a:fld>
            <a:endParaRPr lang="en-GB"/>
          </a:p>
        </p:txBody>
      </p:sp>
      <p:sp>
        <p:nvSpPr>
          <p:cNvPr id="13" name="Platshållare för sidfot 4">
            <a:extLst>
              <a:ext uri="{FF2B5EF4-FFF2-40B4-BE49-F238E27FC236}">
                <a16:creationId xmlns:a16="http://schemas.microsoft.com/office/drawing/2014/main" id="{34FC6F1E-6431-4AB4-8153-72388C8734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9387" y="4856400"/>
            <a:ext cx="2620800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C4 – Strictly confidential, C3 – Restricted, C2 – Internal, C1 – Public</a:t>
            </a:r>
            <a:endParaRPr lang="en-GB"/>
          </a:p>
        </p:txBody>
      </p:sp>
      <p:sp>
        <p:nvSpPr>
          <p:cNvPr id="14" name="Platshållare för bildnummer 5">
            <a:extLst>
              <a:ext uri="{FF2B5EF4-FFF2-40B4-BE49-F238E27FC236}">
                <a16:creationId xmlns:a16="http://schemas.microsoft.com/office/drawing/2014/main" id="{96BCA3F5-397E-4E99-A44B-CE72C3106D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0400" y="4806000"/>
            <a:ext cx="3744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07D95-7C69-46C0-AD2A-2DA1650028A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50935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4" pos="5265">
          <p15:clr>
            <a:srgbClr val="FBAE40"/>
          </p15:clr>
        </p15:guide>
        <p15:guide id="5" orient="horz" pos="248">
          <p15:clr>
            <a:srgbClr val="FBAE40"/>
          </p15:clr>
        </p15:guide>
        <p15:guide id="6" orient="horz" pos="826">
          <p15:clr>
            <a:srgbClr val="FBAE40"/>
          </p15:clr>
        </p15:guide>
        <p15:guide id="7" orient="horz" pos="917">
          <p15:clr>
            <a:srgbClr val="FBAE40"/>
          </p15:clr>
        </p15:guide>
        <p15:guide id="8" orient="horz" pos="2935">
          <p15:clr>
            <a:srgbClr val="FBAE40"/>
          </p15:clr>
        </p15:guide>
        <p15:guide id="9" pos="499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 ligh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5377F337-814E-4C5D-8CA3-D4E247302999}"/>
              </a:ext>
            </a:extLst>
          </p:cNvPr>
          <p:cNvSpPr/>
          <p:nvPr userDrawn="1"/>
        </p:nvSpPr>
        <p:spPr>
          <a:xfrm>
            <a:off x="179387" y="160433"/>
            <a:ext cx="8785225" cy="4489200"/>
          </a:xfrm>
          <a:prstGeom prst="rect">
            <a:avLst/>
          </a:prstGeom>
          <a:solidFill>
            <a:schemeClr val="tx2">
              <a:alpha val="1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0E32CA-3FB7-410F-9A05-C7FF2899D7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396000"/>
            <a:ext cx="7560000" cy="900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1C4A598B-4012-4CEA-8CB7-78B0069DC2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9387" y="4748400"/>
            <a:ext cx="932265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E94122-1395-4606-B067-E4BE6AB7155A}" type="datetime1">
              <a:rPr lang="en-GB" smtClean="0"/>
              <a:t>22/05/2023</a:t>
            </a:fld>
            <a:endParaRPr lang="en-GB"/>
          </a:p>
        </p:txBody>
      </p:sp>
      <p:sp>
        <p:nvSpPr>
          <p:cNvPr id="13" name="Platshållare för sidfot 4">
            <a:extLst>
              <a:ext uri="{FF2B5EF4-FFF2-40B4-BE49-F238E27FC236}">
                <a16:creationId xmlns:a16="http://schemas.microsoft.com/office/drawing/2014/main" id="{34FC6F1E-6431-4AB4-8153-72388C8734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9387" y="4856400"/>
            <a:ext cx="2620800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C4 – Strictly confidential, C3 – Restricted, C2 – Internal, C1 – Public</a:t>
            </a:r>
            <a:endParaRPr lang="en-GB"/>
          </a:p>
        </p:txBody>
      </p:sp>
      <p:sp>
        <p:nvSpPr>
          <p:cNvPr id="14" name="Platshållare för bildnummer 5">
            <a:extLst>
              <a:ext uri="{FF2B5EF4-FFF2-40B4-BE49-F238E27FC236}">
                <a16:creationId xmlns:a16="http://schemas.microsoft.com/office/drawing/2014/main" id="{96BCA3F5-397E-4E99-A44B-CE72C3106D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0400" y="4806000"/>
            <a:ext cx="3744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07D95-7C69-46C0-AD2A-2DA1650028A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Platshållare för tabell 4">
            <a:extLst>
              <a:ext uri="{FF2B5EF4-FFF2-40B4-BE49-F238E27FC236}">
                <a16:creationId xmlns:a16="http://schemas.microsoft.com/office/drawing/2014/main" id="{3840BC47-92DD-479A-B9A5-7794537DE55C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890000" y="1455738"/>
            <a:ext cx="5364000" cy="31877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noProof="0"/>
              <a:t>Klicka på ikonen för att lägga till en tabell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68835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4" pos="5265">
          <p15:clr>
            <a:srgbClr val="FBAE40"/>
          </p15:clr>
        </p15:guide>
        <p15:guide id="5" orient="horz" pos="248">
          <p15:clr>
            <a:srgbClr val="FBAE40"/>
          </p15:clr>
        </p15:guide>
        <p15:guide id="6" orient="horz" pos="814">
          <p15:clr>
            <a:srgbClr val="FBAE40"/>
          </p15:clr>
        </p15:guide>
        <p15:guide id="7" orient="horz" pos="917">
          <p15:clr>
            <a:srgbClr val="FBAE40"/>
          </p15:clr>
        </p15:guide>
        <p15:guide id="8" orient="horz" pos="2935">
          <p15:clr>
            <a:srgbClr val="FBAE40"/>
          </p15:clr>
        </p15:guide>
        <p15:guide id="9" pos="49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4 conten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5377F337-814E-4C5D-8CA3-D4E247302999}"/>
              </a:ext>
            </a:extLst>
          </p:cNvPr>
          <p:cNvSpPr/>
          <p:nvPr userDrawn="1"/>
        </p:nvSpPr>
        <p:spPr>
          <a:xfrm>
            <a:off x="179387" y="162000"/>
            <a:ext cx="8785225" cy="4489200"/>
          </a:xfrm>
          <a:prstGeom prst="rect">
            <a:avLst/>
          </a:prstGeom>
          <a:solidFill>
            <a:schemeClr val="tx2">
              <a:alpha val="1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0E32CA-3FB7-410F-9A05-C7FF2899D7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396000"/>
            <a:ext cx="7560000" cy="900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6DF9E76-C076-461E-AFF4-DB7B045CAC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000" y="1455738"/>
            <a:ext cx="1800000" cy="31882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/>
              <a:t>Klicka här för att ändra format på bakgrundstexten</a:t>
            </a:r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53B647A-14D3-48CB-8CDB-72DE4931B86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715084" y="1455738"/>
            <a:ext cx="1800000" cy="31882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/>
              <a:t>Klicka här för att ändra format på bakgrundstexten</a:t>
            </a:r>
          </a:p>
        </p:txBody>
      </p:sp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FCA1BE9A-588B-431B-B77F-002737A6630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638168" y="1455738"/>
            <a:ext cx="1800000" cy="31882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/>
              <a:t>Klicka här för att ändra format på bakgrundstexten</a:t>
            </a:r>
          </a:p>
        </p:txBody>
      </p:sp>
      <p:sp>
        <p:nvSpPr>
          <p:cNvPr id="14" name="Platshållare för innehåll 2">
            <a:extLst>
              <a:ext uri="{FF2B5EF4-FFF2-40B4-BE49-F238E27FC236}">
                <a16:creationId xmlns:a16="http://schemas.microsoft.com/office/drawing/2014/main" id="{6E76225C-D2DD-4811-8B85-98DE0D16C836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561252" y="1455738"/>
            <a:ext cx="1800000" cy="31882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noProof="0"/>
              <a:t>Klicka här för att ändra format på bakgrundstexten</a:t>
            </a:r>
          </a:p>
        </p:txBody>
      </p:sp>
      <p:sp>
        <p:nvSpPr>
          <p:cNvPr id="17" name="Platshållare för datum 3">
            <a:extLst>
              <a:ext uri="{FF2B5EF4-FFF2-40B4-BE49-F238E27FC236}">
                <a16:creationId xmlns:a16="http://schemas.microsoft.com/office/drawing/2014/main" id="{589E82A9-45F0-424F-993B-08DB3BFC46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9387" y="4748400"/>
            <a:ext cx="932265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3706A-8862-4B82-A9E0-B596238DDA33}" type="datetime1">
              <a:rPr lang="en-GB" smtClean="0"/>
              <a:t>22/05/2023</a:t>
            </a:fld>
            <a:endParaRPr lang="en-GB"/>
          </a:p>
        </p:txBody>
      </p:sp>
      <p:sp>
        <p:nvSpPr>
          <p:cNvPr id="18" name="Platshållare för sidfot 4">
            <a:extLst>
              <a:ext uri="{FF2B5EF4-FFF2-40B4-BE49-F238E27FC236}">
                <a16:creationId xmlns:a16="http://schemas.microsoft.com/office/drawing/2014/main" id="{7DB5E1AF-6369-47F1-B1AB-3576766E10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9387" y="4856400"/>
            <a:ext cx="2620800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C4 – Strictly confidential, C3 – Restricted, C2 – Internal, C1 – Public</a:t>
            </a:r>
            <a:endParaRPr lang="en-GB"/>
          </a:p>
        </p:txBody>
      </p:sp>
      <p:sp>
        <p:nvSpPr>
          <p:cNvPr id="19" name="Platshållare för bildnummer 5">
            <a:extLst>
              <a:ext uri="{FF2B5EF4-FFF2-40B4-BE49-F238E27FC236}">
                <a16:creationId xmlns:a16="http://schemas.microsoft.com/office/drawing/2014/main" id="{97058980-897B-4AD3-A6BC-13215AE6E3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0400" y="4806000"/>
            <a:ext cx="3744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07D95-7C69-46C0-AD2A-2DA1650028A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48998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248">
          <p15:clr>
            <a:srgbClr val="FBAE40"/>
          </p15:clr>
        </p15:guide>
        <p15:guide id="4" orient="horz" pos="826">
          <p15:clr>
            <a:srgbClr val="FBAE40"/>
          </p15:clr>
        </p15:guide>
        <p15:guide id="5" orient="horz" pos="917">
          <p15:clr>
            <a:srgbClr val="FBAE40"/>
          </p15:clr>
        </p15:guide>
        <p15:guide id="6" orient="horz" pos="2935">
          <p15:clr>
            <a:srgbClr val="FBAE40"/>
          </p15:clr>
        </p15:guide>
        <p15:guide id="7" pos="499">
          <p15:clr>
            <a:srgbClr val="FBAE40"/>
          </p15:clr>
        </p15:guide>
        <p15:guide id="8" pos="5267">
          <p15:clr>
            <a:srgbClr val="FBAE40"/>
          </p15:clr>
        </p15:guide>
        <p15:guide id="9" pos="1633">
          <p15:clr>
            <a:srgbClr val="FBAE40"/>
          </p15:clr>
        </p15:guide>
        <p15:guide id="10" pos="1710">
          <p15:clr>
            <a:srgbClr val="FBAE40"/>
          </p15:clr>
        </p15:guide>
        <p15:guide id="11" pos="2844">
          <p15:clr>
            <a:srgbClr val="FBAE40"/>
          </p15:clr>
        </p15:guide>
        <p15:guide id="12" pos="2922">
          <p15:clr>
            <a:srgbClr val="FBAE40"/>
          </p15:clr>
        </p15:guide>
        <p15:guide id="13" pos="4056">
          <p15:clr>
            <a:srgbClr val="FBAE40"/>
          </p15:clr>
        </p15:guide>
        <p15:guide id="14" pos="4133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FF1FEA1-B236-42CA-B107-5AA571157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6" name="Platshållare för datum 3">
            <a:extLst>
              <a:ext uri="{FF2B5EF4-FFF2-40B4-BE49-F238E27FC236}">
                <a16:creationId xmlns:a16="http://schemas.microsoft.com/office/drawing/2014/main" id="{DDF92EE2-58DD-4DF6-A2E5-499E34623D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9387" y="4748400"/>
            <a:ext cx="932265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E6DB35-4279-40D4-86DF-00F6CC75599C}" type="datetime1">
              <a:rPr lang="en-GB" smtClean="0"/>
              <a:t>22/05/2023</a:t>
            </a:fld>
            <a:endParaRPr lang="en-GB"/>
          </a:p>
        </p:txBody>
      </p:sp>
      <p:sp>
        <p:nvSpPr>
          <p:cNvPr id="9" name="Platshållare för sidfot 4">
            <a:extLst>
              <a:ext uri="{FF2B5EF4-FFF2-40B4-BE49-F238E27FC236}">
                <a16:creationId xmlns:a16="http://schemas.microsoft.com/office/drawing/2014/main" id="{01637DE1-884E-4F3A-8CA9-489221E4A7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9387" y="4856400"/>
            <a:ext cx="2620800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C4 – Strictly confidential, C3 – Restricted, C2 – Internal, C1 – Public</a:t>
            </a:r>
            <a:endParaRPr lang="en-GB"/>
          </a:p>
        </p:txBody>
      </p:sp>
      <p:sp>
        <p:nvSpPr>
          <p:cNvPr id="10" name="Platshållare för bildnummer 5">
            <a:extLst>
              <a:ext uri="{FF2B5EF4-FFF2-40B4-BE49-F238E27FC236}">
                <a16:creationId xmlns:a16="http://schemas.microsoft.com/office/drawing/2014/main" id="{55C3E5CC-4B21-42DB-A4F1-31204EAB21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0400" y="4806000"/>
            <a:ext cx="3744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07D95-7C69-46C0-AD2A-2DA1650028A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58565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5261">
          <p15:clr>
            <a:srgbClr val="FBAE40"/>
          </p15:clr>
        </p15:guide>
        <p15:guide id="4" pos="499">
          <p15:clr>
            <a:srgbClr val="FBAE40"/>
          </p15:clr>
        </p15:guide>
        <p15:guide id="5" orient="horz" pos="249">
          <p15:clr>
            <a:srgbClr val="FBAE40"/>
          </p15:clr>
        </p15:guide>
        <p15:guide id="6" orient="horz" pos="826">
          <p15:clr>
            <a:srgbClr val="FBAE40"/>
          </p15:clr>
        </p15:guide>
        <p15:guide id="7" orient="horz" pos="283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784284BC-DA0B-457D-8A34-065D5AC829A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9387" y="162000"/>
            <a:ext cx="8785225" cy="4489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8701F40-435C-45D0-AF3A-C418FF0B07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9387" y="1324800"/>
            <a:ext cx="8785225" cy="1411571"/>
          </a:xfrm>
        </p:spPr>
        <p:txBody>
          <a:bodyPr anchor="ctr" anchorCtr="0"/>
          <a:lstStyle>
            <a:lvl1pPr algn="ctr">
              <a:lnSpc>
                <a:spcPct val="85000"/>
              </a:lnSpc>
              <a:defRPr sz="6000"/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B298BC51-1A25-4531-BE85-A74DC30969F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72000" y="2937600"/>
            <a:ext cx="5400000" cy="662158"/>
          </a:xfrm>
        </p:spPr>
        <p:txBody>
          <a:bodyPr/>
          <a:lstStyle>
            <a:lvl1pPr marL="0" indent="0" algn="ctr">
              <a:lnSpc>
                <a:spcPts val="1600"/>
              </a:lnSpc>
              <a:buNone/>
              <a:defRPr sz="1200" b="1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GB" noProof="0"/>
              <a:t>Subheading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B8A0E61E-09AA-47C6-A25C-1725CA5C9C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72000" y="3700800"/>
            <a:ext cx="3600000" cy="360000"/>
          </a:xfrm>
        </p:spPr>
        <p:txBody>
          <a:bodyPr anchor="t" anchorCtr="0"/>
          <a:lstStyle>
            <a:lvl1pPr marL="0" indent="0" algn="ctr">
              <a:lnSpc>
                <a:spcPts val="1400"/>
              </a:lnSpc>
              <a:buNone/>
              <a:defRPr sz="800"/>
            </a:lvl1pPr>
          </a:lstStyle>
          <a:p>
            <a:pPr lvl="0"/>
            <a:r>
              <a:rPr lang="en-GB" noProof="0"/>
              <a:t>Text, Date, Author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2FC1ED08-C4A9-4705-9351-71083E1E36B8}"/>
              </a:ext>
            </a:extLst>
          </p:cNvPr>
          <p:cNvSpPr/>
          <p:nvPr userDrawn="1"/>
        </p:nvSpPr>
        <p:spPr>
          <a:xfrm>
            <a:off x="362737" y="331973"/>
            <a:ext cx="900000" cy="831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C5944AC1-15AE-4755-8FD5-718DE0536A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9387" y="4748400"/>
            <a:ext cx="932265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7DE5B6-5689-4619-994D-0922C03028BC}" type="datetime1">
              <a:rPr lang="en-GB" smtClean="0"/>
              <a:t>22/05/2023</a:t>
            </a:fld>
            <a:endParaRPr lang="en-GB"/>
          </a:p>
        </p:txBody>
      </p:sp>
      <p:sp>
        <p:nvSpPr>
          <p:cNvPr id="12" name="Platshållare för sidfot 4">
            <a:extLst>
              <a:ext uri="{FF2B5EF4-FFF2-40B4-BE49-F238E27FC236}">
                <a16:creationId xmlns:a16="http://schemas.microsoft.com/office/drawing/2014/main" id="{5A7E7860-781A-480B-9C9B-AA4C5E72C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9387" y="4856400"/>
            <a:ext cx="2620800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C4 – Strictly confidential, C3 – Restricted, C2 – Internal, C1 – Public</a:t>
            </a:r>
            <a:endParaRPr lang="en-GB"/>
          </a:p>
        </p:txBody>
      </p:sp>
      <p:sp>
        <p:nvSpPr>
          <p:cNvPr id="17" name="Platshållare för bildnummer 5">
            <a:extLst>
              <a:ext uri="{FF2B5EF4-FFF2-40B4-BE49-F238E27FC236}">
                <a16:creationId xmlns:a16="http://schemas.microsoft.com/office/drawing/2014/main" id="{2175B558-2E01-4CF8-BFEC-D4A9080AEB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0400" y="4806000"/>
            <a:ext cx="3744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07D95-7C69-46C0-AD2A-2DA1650028A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78628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0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010FCA7C-0B66-4085-944C-08C8B797F12F}"/>
              </a:ext>
            </a:extLst>
          </p:cNvPr>
          <p:cNvSpPr/>
          <p:nvPr userDrawn="1"/>
        </p:nvSpPr>
        <p:spPr>
          <a:xfrm>
            <a:off x="179387" y="160434"/>
            <a:ext cx="8785225" cy="4489200"/>
          </a:xfrm>
          <a:prstGeom prst="rect">
            <a:avLst/>
          </a:prstGeom>
          <a:solidFill>
            <a:schemeClr val="accent1">
              <a:alpha val="1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8701F40-435C-45D0-AF3A-C418FF0B07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9387" y="1324800"/>
            <a:ext cx="8785225" cy="1411571"/>
          </a:xfrm>
        </p:spPr>
        <p:txBody>
          <a:bodyPr anchor="ctr" anchorCtr="0"/>
          <a:lstStyle>
            <a:lvl1pPr algn="ctr">
              <a:lnSpc>
                <a:spcPct val="85000"/>
              </a:lnSpc>
              <a:defRPr sz="6000"/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B298BC51-1A25-4531-BE85-A74DC30969F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872000" y="2937600"/>
            <a:ext cx="5400000" cy="662158"/>
          </a:xfrm>
        </p:spPr>
        <p:txBody>
          <a:bodyPr/>
          <a:lstStyle>
            <a:lvl1pPr marL="0" indent="0" algn="ctr">
              <a:lnSpc>
                <a:spcPts val="1600"/>
              </a:lnSpc>
              <a:buNone/>
              <a:defRPr sz="1200" b="1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GB" noProof="0"/>
              <a:t>Subheading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B8A0E61E-09AA-47C6-A25C-1725CA5C9C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72000" y="3700800"/>
            <a:ext cx="3600000" cy="360000"/>
          </a:xfrm>
        </p:spPr>
        <p:txBody>
          <a:bodyPr anchor="t" anchorCtr="0"/>
          <a:lstStyle>
            <a:lvl1pPr marL="0" indent="0" algn="ctr">
              <a:lnSpc>
                <a:spcPts val="1400"/>
              </a:lnSpc>
              <a:buNone/>
              <a:defRPr sz="800"/>
            </a:lvl1pPr>
          </a:lstStyle>
          <a:p>
            <a:pPr lvl="0"/>
            <a:r>
              <a:rPr lang="en-GB" noProof="0"/>
              <a:t>Text, Date, Author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2FC1ED08-C4A9-4705-9351-71083E1E36B8}"/>
              </a:ext>
            </a:extLst>
          </p:cNvPr>
          <p:cNvSpPr/>
          <p:nvPr userDrawn="1"/>
        </p:nvSpPr>
        <p:spPr>
          <a:xfrm>
            <a:off x="362737" y="331973"/>
            <a:ext cx="900000" cy="831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DE0ADB2B-1A24-47BB-A82C-EF8A137224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9387" y="4748400"/>
            <a:ext cx="932265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9C38FE-6A7C-402D-9F21-3A827C8C0C7A}" type="datetime1">
              <a:rPr lang="en-GB" smtClean="0"/>
              <a:t>22/05/2023</a:t>
            </a:fld>
            <a:endParaRPr lang="en-GB"/>
          </a:p>
        </p:txBody>
      </p:sp>
      <p:sp>
        <p:nvSpPr>
          <p:cNvPr id="14" name="Platshållare för sidfot 4">
            <a:extLst>
              <a:ext uri="{FF2B5EF4-FFF2-40B4-BE49-F238E27FC236}">
                <a16:creationId xmlns:a16="http://schemas.microsoft.com/office/drawing/2014/main" id="{BFAE479A-C7AF-4407-803D-7C32CEC3AD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9387" y="4856400"/>
            <a:ext cx="2620800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C4 – Strictly confidential, C3 – Restricted, C2 – Internal, C1 – Public</a:t>
            </a:r>
            <a:endParaRPr lang="en-GB"/>
          </a:p>
        </p:txBody>
      </p:sp>
      <p:sp>
        <p:nvSpPr>
          <p:cNvPr id="17" name="Platshållare för bildnummer 5">
            <a:extLst>
              <a:ext uri="{FF2B5EF4-FFF2-40B4-BE49-F238E27FC236}">
                <a16:creationId xmlns:a16="http://schemas.microsoft.com/office/drawing/2014/main" id="{CEBE749D-34EB-4C26-A790-7FC15DB61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0400" y="4806000"/>
            <a:ext cx="3744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07D95-7C69-46C0-AD2A-2DA1650028A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16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0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784284BC-DA0B-457D-8A34-065D5AC829A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9387" y="162000"/>
            <a:ext cx="8785225" cy="4489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noProof="0"/>
              <a:t>Klicka på ikonen för att lägga till en bild</a:t>
            </a:r>
            <a:endParaRPr lang="en-GB" noProof="0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2FC1ED08-C4A9-4705-9351-71083E1E36B8}"/>
              </a:ext>
            </a:extLst>
          </p:cNvPr>
          <p:cNvSpPr/>
          <p:nvPr userDrawn="1"/>
        </p:nvSpPr>
        <p:spPr>
          <a:xfrm>
            <a:off x="362737" y="331973"/>
            <a:ext cx="900000" cy="831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C5944AC1-15AE-4755-8FD5-718DE0536A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9387" y="4748400"/>
            <a:ext cx="932265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E600A0-7009-4DAD-8FFB-78493A3810BD}" type="datetime1">
              <a:rPr lang="en-GB" noProof="0" smtClean="0"/>
              <a:t>22/05/2023</a:t>
            </a:fld>
            <a:endParaRPr lang="en-GB" noProof="0"/>
          </a:p>
        </p:txBody>
      </p:sp>
      <p:sp>
        <p:nvSpPr>
          <p:cNvPr id="12" name="Platshållare för sidfot 4">
            <a:extLst>
              <a:ext uri="{FF2B5EF4-FFF2-40B4-BE49-F238E27FC236}">
                <a16:creationId xmlns:a16="http://schemas.microsoft.com/office/drawing/2014/main" id="{5A7E7860-781A-480B-9C9B-AA4C5E72C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9387" y="4856400"/>
            <a:ext cx="2620800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noProof="0"/>
              <a:t>C4 – Strictly confidential, C3 – Restricted, C2 – Internal, C1 – Public</a:t>
            </a:r>
            <a:endParaRPr lang="en-GB" noProof="0"/>
          </a:p>
        </p:txBody>
      </p:sp>
      <p:sp>
        <p:nvSpPr>
          <p:cNvPr id="17" name="Platshållare för bildnummer 5">
            <a:extLst>
              <a:ext uri="{FF2B5EF4-FFF2-40B4-BE49-F238E27FC236}">
                <a16:creationId xmlns:a16="http://schemas.microsoft.com/office/drawing/2014/main" id="{2175B558-2E01-4CF8-BFEC-D4A9080AEB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0400" y="4806000"/>
            <a:ext cx="3744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07D95-7C69-46C0-AD2A-2DA1650028AD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5362030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113">
          <p15:clr>
            <a:srgbClr val="FBAE40"/>
          </p15:clr>
        </p15:guide>
        <p15:guide id="3" orient="horz" pos="100">
          <p15:clr>
            <a:srgbClr val="FBAE40"/>
          </p15:clr>
        </p15:guide>
        <p15:guide id="4" pos="5647">
          <p15:clr>
            <a:srgbClr val="FBAE40"/>
          </p15:clr>
        </p15:guide>
        <p15:guide id="5" orient="horz" pos="293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numbered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79BF6CA0-E87C-4DB0-8C62-6B392A34D7B6}"/>
              </a:ext>
            </a:extLst>
          </p:cNvPr>
          <p:cNvSpPr/>
          <p:nvPr userDrawn="1"/>
        </p:nvSpPr>
        <p:spPr>
          <a:xfrm>
            <a:off x="179387" y="162000"/>
            <a:ext cx="8785225" cy="4488850"/>
          </a:xfrm>
          <a:prstGeom prst="rect">
            <a:avLst/>
          </a:prstGeom>
          <a:solidFill>
            <a:srgbClr val="FFDA00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C0E32CA-3FB7-410F-9A05-C7FF2899D7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163" y="396000"/>
            <a:ext cx="7559675" cy="900000"/>
          </a:xfrm>
        </p:spPr>
        <p:txBody>
          <a:bodyPr/>
          <a:lstStyle>
            <a:lvl1pPr algn="l">
              <a:lnSpc>
                <a:spcPct val="85000"/>
              </a:lnSpc>
              <a:defRPr/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10" name="Platshållare för text 4">
            <a:extLst>
              <a:ext uri="{FF2B5EF4-FFF2-40B4-BE49-F238E27FC236}">
                <a16:creationId xmlns:a16="http://schemas.microsoft.com/office/drawing/2014/main" id="{45364B3B-296A-4E13-9635-32118C202BA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2163" y="1455738"/>
            <a:ext cx="7559675" cy="3195112"/>
          </a:xfrm>
        </p:spPr>
        <p:txBody>
          <a:bodyPr/>
          <a:lstStyle>
            <a:lvl1pPr marL="457200" indent="-457200">
              <a:lnSpc>
                <a:spcPts val="2200"/>
              </a:lnSpc>
              <a:buFont typeface="+mj-lt"/>
              <a:buAutoNum type="arabicPeriod"/>
              <a:tabLst>
                <a:tab pos="4305300" algn="r"/>
              </a:tabLst>
              <a:defRPr sz="2000" b="1"/>
            </a:lvl1pPr>
            <a:lvl2pPr marL="179387" indent="0">
              <a:lnSpc>
                <a:spcPts val="2000"/>
              </a:lnSpc>
              <a:buFont typeface="+mj-lt"/>
              <a:buNone/>
              <a:defRPr sz="1800" b="1"/>
            </a:lvl2pPr>
          </a:lstStyle>
          <a:p>
            <a:pPr lvl="0"/>
            <a:r>
              <a:rPr lang="en-GB" noProof="0"/>
              <a:t>Agenda</a:t>
            </a:r>
          </a:p>
          <a:p>
            <a:pPr lvl="0"/>
            <a:r>
              <a:rPr lang="en-GB" noProof="0"/>
              <a:t>Agenda</a:t>
            </a:r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5F1C40C1-19E5-4F63-8510-5A8055CAC8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9387" y="4748400"/>
            <a:ext cx="932265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CE6D4-305D-48A5-99BD-904B206CA8B8}" type="datetime1">
              <a:rPr lang="en-GB" smtClean="0"/>
              <a:t>22/05/2023</a:t>
            </a:fld>
            <a:endParaRPr lang="en-GB"/>
          </a:p>
        </p:txBody>
      </p:sp>
      <p:sp>
        <p:nvSpPr>
          <p:cNvPr id="14" name="Platshållare för sidfot 4">
            <a:extLst>
              <a:ext uri="{FF2B5EF4-FFF2-40B4-BE49-F238E27FC236}">
                <a16:creationId xmlns:a16="http://schemas.microsoft.com/office/drawing/2014/main" id="{D73F6DC7-67D9-4C04-A3DD-5E1883F1FF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9387" y="4856400"/>
            <a:ext cx="2620800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C4 – Strictly confidential, C3 – Restricted, C2 – Internal, C1 – Public</a:t>
            </a:r>
            <a:endParaRPr lang="en-GB"/>
          </a:p>
        </p:txBody>
      </p:sp>
      <p:sp>
        <p:nvSpPr>
          <p:cNvPr id="15" name="Platshållare för bildnummer 5">
            <a:extLst>
              <a:ext uri="{FF2B5EF4-FFF2-40B4-BE49-F238E27FC236}">
                <a16:creationId xmlns:a16="http://schemas.microsoft.com/office/drawing/2014/main" id="{E5E719E1-77D6-4230-82C5-4973AA6023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0400" y="4806000"/>
            <a:ext cx="3744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07D95-7C69-46C0-AD2A-2DA1650028A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0650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499">
          <p15:clr>
            <a:srgbClr val="FBAE40"/>
          </p15:clr>
        </p15:guide>
        <p15:guide id="4" pos="5261">
          <p15:clr>
            <a:srgbClr val="FBAE40"/>
          </p15:clr>
        </p15:guide>
        <p15:guide id="5" orient="horz" pos="826">
          <p15:clr>
            <a:srgbClr val="FBAE40"/>
          </p15:clr>
        </p15:guide>
        <p15:guide id="6" orient="horz" pos="255">
          <p15:clr>
            <a:srgbClr val="FBAE40"/>
          </p15:clr>
        </p15:guide>
        <p15:guide id="7" orient="horz" pos="917">
          <p15:clr>
            <a:srgbClr val="FBAE40"/>
          </p15:clr>
        </p15:guide>
        <p15:guide id="8" orient="horz" pos="2935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C0E32CA-3FB7-410F-9A05-C7FF2899D7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396000"/>
            <a:ext cx="7560000" cy="900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6DF9E76-C076-461E-AFF4-DB7B045CAC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92000" y="1455420"/>
            <a:ext cx="7560000" cy="318858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/>
              <a:t>Add text here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A845DD25-08BD-4AD0-958A-7FE404B91F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9387" y="4748400"/>
            <a:ext cx="932265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70EBF-16BF-4E0F-AE83-FC7A596A9336}" type="datetime1">
              <a:rPr lang="en-GB" noProof="0" smtClean="0"/>
              <a:t>22/05/2023</a:t>
            </a:fld>
            <a:endParaRPr lang="en-GB" noProof="0"/>
          </a:p>
        </p:txBody>
      </p:sp>
      <p:sp>
        <p:nvSpPr>
          <p:cNvPr id="8" name="Platshållare för sidfot 4">
            <a:extLst>
              <a:ext uri="{FF2B5EF4-FFF2-40B4-BE49-F238E27FC236}">
                <a16:creationId xmlns:a16="http://schemas.microsoft.com/office/drawing/2014/main" id="{E5A7556C-F5C5-406D-8ECF-40C2093E6A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9387" y="4856400"/>
            <a:ext cx="2620800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noProof="0"/>
              <a:t>C4 – Strictly confidential, C3 – Restricted, C2 – Internal, C1 – Public</a:t>
            </a:r>
            <a:endParaRPr lang="en-GB" noProof="0"/>
          </a:p>
        </p:txBody>
      </p:sp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922FA704-6C1C-4A8B-8CD5-A9ADFE2BF7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0400" y="4806000"/>
            <a:ext cx="3744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07D95-7C69-46C0-AD2A-2DA1650028AD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894660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499">
          <p15:clr>
            <a:srgbClr val="FBAE40"/>
          </p15:clr>
        </p15:guide>
        <p15:guide id="4" pos="5265">
          <p15:clr>
            <a:srgbClr val="FBAE40"/>
          </p15:clr>
        </p15:guide>
        <p15:guide id="5" orient="horz" pos="248">
          <p15:clr>
            <a:srgbClr val="FBAE40"/>
          </p15:clr>
        </p15:guide>
        <p15:guide id="6" orient="horz" pos="2935">
          <p15:clr>
            <a:srgbClr val="FBAE40"/>
          </p15:clr>
        </p15:guide>
        <p15:guide id="7" orient="horz" pos="917">
          <p15:clr>
            <a:srgbClr val="FBAE40"/>
          </p15:clr>
        </p15:guide>
        <p15:guide id="8" orient="horz" pos="82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&amp;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50A0D0A-9A1E-4589-A8CB-40B0052462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000" y="396000"/>
            <a:ext cx="7560000" cy="900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55B1445-AF69-43C4-9B64-F77FF93A67E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792000" y="1455738"/>
            <a:ext cx="3708000" cy="31882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/>
              <a:t>Add text here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295DBE1C-D631-41EE-97FF-020A2953687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644000" y="1455738"/>
            <a:ext cx="3708000" cy="31882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/>
              <a:t>Add text here</a:t>
            </a:r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6CF3C23D-999C-4A53-932A-4649700995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79387" y="4748400"/>
            <a:ext cx="932265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25ADC-AB07-4D62-ADE8-6799230B62E4}" type="datetime1">
              <a:rPr lang="en-GB" smtClean="0"/>
              <a:t>22/05/2023</a:t>
            </a:fld>
            <a:endParaRPr lang="en-GB"/>
          </a:p>
        </p:txBody>
      </p:sp>
      <p:sp>
        <p:nvSpPr>
          <p:cNvPr id="9" name="Platshållare för sidfot 4">
            <a:extLst>
              <a:ext uri="{FF2B5EF4-FFF2-40B4-BE49-F238E27FC236}">
                <a16:creationId xmlns:a16="http://schemas.microsoft.com/office/drawing/2014/main" id="{FBFDB3A1-33A5-45F2-8415-36E2AC97AD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9387" y="4856400"/>
            <a:ext cx="2620800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C4 – Strictly confidential, C3 – Restricted, C2 – Internal, C1 – Public</a:t>
            </a:r>
            <a:endParaRPr lang="en-GB"/>
          </a:p>
        </p:txBody>
      </p:sp>
      <p:sp>
        <p:nvSpPr>
          <p:cNvPr id="13" name="Platshållare för bildnummer 5">
            <a:extLst>
              <a:ext uri="{FF2B5EF4-FFF2-40B4-BE49-F238E27FC236}">
                <a16:creationId xmlns:a16="http://schemas.microsoft.com/office/drawing/2014/main" id="{01BC648A-F324-4DA8-88B7-A75FD5277E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0400" y="4806000"/>
            <a:ext cx="3744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07D95-7C69-46C0-AD2A-2DA1650028A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51099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249">
          <p15:clr>
            <a:srgbClr val="FBAE40"/>
          </p15:clr>
        </p15:guide>
        <p15:guide id="4" orient="horz" pos="819">
          <p15:clr>
            <a:srgbClr val="FBAE40"/>
          </p15:clr>
        </p15:guide>
        <p15:guide id="5" orient="horz" pos="917">
          <p15:clr>
            <a:srgbClr val="FBAE40"/>
          </p15:clr>
        </p15:guide>
        <p15:guide id="6" orient="horz" pos="2935">
          <p15:clr>
            <a:srgbClr val="FBAE40"/>
          </p15:clr>
        </p15:guide>
        <p15:guide id="7" pos="499">
          <p15:clr>
            <a:srgbClr val="FBAE40"/>
          </p15:clr>
        </p15:guide>
        <p15:guide id="8" pos="5261">
          <p15:clr>
            <a:srgbClr val="FBAE40"/>
          </p15:clr>
        </p15:guide>
        <p15:guide id="9" pos="2835">
          <p15:clr>
            <a:srgbClr val="FBAE40"/>
          </p15:clr>
        </p15:guide>
        <p15:guide id="10" pos="292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4">
            <a:extLst>
              <a:ext uri="{FF2B5EF4-FFF2-40B4-BE49-F238E27FC236}">
                <a16:creationId xmlns:a16="http://schemas.microsoft.com/office/drawing/2014/main" id="{1AAD820E-ECA4-488C-8254-EB84F699D55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9387" y="162000"/>
            <a:ext cx="8785225" cy="4489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8701F40-435C-45D0-AF3A-C418FF0B07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32000" y="1598471"/>
            <a:ext cx="6480000" cy="1620000"/>
          </a:xfrm>
        </p:spPr>
        <p:txBody>
          <a:bodyPr anchor="ctr" anchorCtr="0"/>
          <a:lstStyle>
            <a:lvl1pPr algn="ctr">
              <a:lnSpc>
                <a:spcPct val="85000"/>
              </a:lnSpc>
              <a:defRPr sz="6000">
                <a:latin typeface="+mj-lt"/>
              </a:defRPr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B4D9178D-EAB5-48D4-8AB0-AAE5B35DD8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9387" y="4748400"/>
            <a:ext cx="932265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5B37A7-2306-4ABD-AAAB-7C3FF6733D55}" type="datetime1">
              <a:rPr lang="en-GB" smtClean="0"/>
              <a:t>22/05/2023</a:t>
            </a:fld>
            <a:endParaRPr lang="en-GB"/>
          </a:p>
        </p:txBody>
      </p:sp>
      <p:sp>
        <p:nvSpPr>
          <p:cNvPr id="9" name="Platshållare för sidfot 4">
            <a:extLst>
              <a:ext uri="{FF2B5EF4-FFF2-40B4-BE49-F238E27FC236}">
                <a16:creationId xmlns:a16="http://schemas.microsoft.com/office/drawing/2014/main" id="{419D36DA-40D4-4F89-BD1E-21E8535FDA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9387" y="4856400"/>
            <a:ext cx="2620800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C4 – Strictly confidential, C3 – Restricted, C2 – Internal, C1 – Public</a:t>
            </a:r>
            <a:endParaRPr lang="en-GB"/>
          </a:p>
        </p:txBody>
      </p:sp>
      <p:sp>
        <p:nvSpPr>
          <p:cNvPr id="10" name="Platshållare för bildnummer 5">
            <a:extLst>
              <a:ext uri="{FF2B5EF4-FFF2-40B4-BE49-F238E27FC236}">
                <a16:creationId xmlns:a16="http://schemas.microsoft.com/office/drawing/2014/main" id="{69AEB8A7-083F-4623-9B2F-D86E4F013E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0400" y="4806000"/>
            <a:ext cx="3744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07D95-7C69-46C0-AD2A-2DA1650028A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57191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835">
          <p15:clr>
            <a:srgbClr val="FBAE40"/>
          </p15:clr>
        </p15:guide>
        <p15:guide id="4" pos="4930">
          <p15:clr>
            <a:srgbClr val="FBAE40"/>
          </p15:clr>
        </p15:guide>
        <p15:guide id="5" orient="horz" pos="100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4">
            <a:extLst>
              <a:ext uri="{FF2B5EF4-FFF2-40B4-BE49-F238E27FC236}">
                <a16:creationId xmlns:a16="http://schemas.microsoft.com/office/drawing/2014/main" id="{D83010A4-5CD0-448D-ACD4-3A22210470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0000" y="162000"/>
            <a:ext cx="8785225" cy="4489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A8701F40-435C-45D0-AF3A-C418FF0B07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32000" y="1598471"/>
            <a:ext cx="6480000" cy="1620000"/>
          </a:xfrm>
        </p:spPr>
        <p:txBody>
          <a:bodyPr anchor="ctr" anchorCtr="0"/>
          <a:lstStyle>
            <a:lvl1pPr algn="ctr">
              <a:lnSpc>
                <a:spcPct val="85000"/>
              </a:lnSpc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GB" noProof="0"/>
              <a:t>Headline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4082EC9A-DCF2-49FA-8E79-8320967E09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9387" y="4748400"/>
            <a:ext cx="932265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C0618C-4F82-4A60-B151-9B8F454472B9}" type="datetime1">
              <a:rPr lang="en-GB" smtClean="0"/>
              <a:t>22/05/2023</a:t>
            </a:fld>
            <a:endParaRPr lang="en-GB"/>
          </a:p>
        </p:txBody>
      </p:sp>
      <p:sp>
        <p:nvSpPr>
          <p:cNvPr id="9" name="Platshållare för sidfot 4">
            <a:extLst>
              <a:ext uri="{FF2B5EF4-FFF2-40B4-BE49-F238E27FC236}">
                <a16:creationId xmlns:a16="http://schemas.microsoft.com/office/drawing/2014/main" id="{E3D2898D-A6F8-4BCA-9797-349216279F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9387" y="4856400"/>
            <a:ext cx="2620800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C4 – Strictly confidential, C3 – Restricted, C2 – Internal, C1 – Public</a:t>
            </a:r>
            <a:endParaRPr lang="en-GB"/>
          </a:p>
        </p:txBody>
      </p:sp>
      <p:sp>
        <p:nvSpPr>
          <p:cNvPr id="10" name="Platshållare för bildnummer 5">
            <a:extLst>
              <a:ext uri="{FF2B5EF4-FFF2-40B4-BE49-F238E27FC236}">
                <a16:creationId xmlns:a16="http://schemas.microsoft.com/office/drawing/2014/main" id="{D7F6804D-D73A-4743-A4A8-399B4E29A1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0400" y="4806000"/>
            <a:ext cx="3744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07D95-7C69-46C0-AD2A-2DA1650028A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1418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orient="horz" pos="1008">
          <p15:clr>
            <a:srgbClr val="FBAE40"/>
          </p15:clr>
        </p15:guide>
        <p15:guide id="4" orient="horz" pos="2028">
          <p15:clr>
            <a:srgbClr val="FBAE40"/>
          </p15:clr>
        </p15:guide>
        <p15:guide id="5" pos="839">
          <p15:clr>
            <a:srgbClr val="FBAE40"/>
          </p15:clr>
        </p15:guide>
        <p15:guide id="6" pos="493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369A76ED-51E9-448C-A7E3-782A086DB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000" y="396000"/>
            <a:ext cx="7560000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/>
              <a:t>Headline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C6D118B-D903-4393-90F1-25AC1EB11F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2000" y="1455738"/>
            <a:ext cx="7560000" cy="30442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err="1"/>
              <a:t>Redigera</a:t>
            </a:r>
            <a:r>
              <a:rPr lang="en-GB" noProof="0"/>
              <a:t> format </a:t>
            </a:r>
            <a:r>
              <a:rPr lang="en-GB" noProof="0" err="1"/>
              <a:t>för</a:t>
            </a:r>
            <a:r>
              <a:rPr lang="en-GB" noProof="0"/>
              <a:t> </a:t>
            </a:r>
            <a:r>
              <a:rPr lang="en-GB" noProof="0" err="1"/>
              <a:t>bakgrundstext</a:t>
            </a:r>
            <a:endParaRPr lang="en-GB" noProof="0"/>
          </a:p>
          <a:p>
            <a:pPr lvl="1"/>
            <a:r>
              <a:rPr lang="en-GB" noProof="0" err="1"/>
              <a:t>Nivå</a:t>
            </a:r>
            <a:r>
              <a:rPr lang="en-GB" noProof="0"/>
              <a:t> </a:t>
            </a:r>
            <a:r>
              <a:rPr lang="en-GB" noProof="0" err="1"/>
              <a:t>två</a:t>
            </a:r>
            <a:endParaRPr lang="en-GB" noProof="0"/>
          </a:p>
          <a:p>
            <a:pPr lvl="2"/>
            <a:r>
              <a:rPr lang="en-GB" noProof="0" err="1"/>
              <a:t>Nivå</a:t>
            </a:r>
            <a:r>
              <a:rPr lang="en-GB" noProof="0"/>
              <a:t> </a:t>
            </a:r>
            <a:r>
              <a:rPr lang="en-GB" noProof="0" err="1"/>
              <a:t>tre</a:t>
            </a:r>
            <a:endParaRPr lang="en-GB" noProof="0"/>
          </a:p>
          <a:p>
            <a:pPr lvl="3"/>
            <a:r>
              <a:rPr lang="en-GB" noProof="0" err="1"/>
              <a:t>Nivå</a:t>
            </a:r>
            <a:r>
              <a:rPr lang="en-GB" noProof="0"/>
              <a:t> </a:t>
            </a:r>
            <a:r>
              <a:rPr lang="en-GB" noProof="0" err="1"/>
              <a:t>fyra</a:t>
            </a:r>
            <a:endParaRPr lang="en-GB" noProof="0"/>
          </a:p>
          <a:p>
            <a:pPr lvl="4"/>
            <a:r>
              <a:rPr lang="en-GB" noProof="0" err="1"/>
              <a:t>Nivå</a:t>
            </a:r>
            <a:r>
              <a:rPr lang="en-GB" noProof="0"/>
              <a:t> fem</a:t>
            </a:r>
          </a:p>
        </p:txBody>
      </p:sp>
      <p:sp>
        <p:nvSpPr>
          <p:cNvPr id="9" name="Platshållare för bildnummer 5">
            <a:extLst>
              <a:ext uri="{FF2B5EF4-FFF2-40B4-BE49-F238E27FC236}">
                <a16:creationId xmlns:a16="http://schemas.microsoft.com/office/drawing/2014/main" id="{AA2C9AC3-FC1F-4B80-8E43-59F4C44144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0400" y="4806000"/>
            <a:ext cx="3744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07D95-7C69-46C0-AD2A-2DA1650028A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176946FD-9A95-4464-B5B1-586A52A90F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79387" y="4748400"/>
            <a:ext cx="932265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691E52-0EB9-4092-B178-D8997B90DE51}" type="datetime1">
              <a:rPr lang="en-GB" smtClean="0"/>
              <a:t>22/05/2023</a:t>
            </a:fld>
            <a:endParaRPr lang="en-GB"/>
          </a:p>
        </p:txBody>
      </p:sp>
      <p:sp>
        <p:nvSpPr>
          <p:cNvPr id="11" name="Platshållare för sidfot 4">
            <a:extLst>
              <a:ext uri="{FF2B5EF4-FFF2-40B4-BE49-F238E27FC236}">
                <a16:creationId xmlns:a16="http://schemas.microsoft.com/office/drawing/2014/main" id="{895AA473-213D-4284-802F-619A770661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9387" y="4856400"/>
            <a:ext cx="2620800" cy="135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ts val="900"/>
              </a:lnSpc>
              <a:defRPr sz="5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C4 – Strictly confidential, C3 – Restricted, C2 – Internal, C1 – Public</a:t>
            </a:r>
            <a:endParaRPr lang="en-GB"/>
          </a:p>
        </p:txBody>
      </p:sp>
      <p:pic>
        <p:nvPicPr>
          <p:cNvPr id="13" name="Grafik 11">
            <a:extLst>
              <a:ext uri="{FF2B5EF4-FFF2-40B4-BE49-F238E27FC236}">
                <a16:creationId xmlns:a16="http://schemas.microsoft.com/office/drawing/2014/main" id="{98291870-7646-4418-887A-A2EB66101BE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9781" y="4834706"/>
            <a:ext cx="1069200" cy="163939"/>
          </a:xfrm>
          <a:prstGeom prst="rect">
            <a:avLst/>
          </a:prstGeom>
        </p:spPr>
      </p:pic>
      <p:sp>
        <p:nvSpPr>
          <p:cNvPr id="5" name="MSIPCMContentMarking" descr="{&quot;HashCode&quot;:-1360946790,&quot;Placement&quot;:&quot;Footer&quot;,&quot;Top&quot;:390.346863,&quot;Left&quot;:0.0,&quot;SlideWidth&quot;:720,&quot;SlideHeight&quot;:405}">
            <a:extLst>
              <a:ext uri="{FF2B5EF4-FFF2-40B4-BE49-F238E27FC236}">
                <a16:creationId xmlns:a16="http://schemas.microsoft.com/office/drawing/2014/main" id="{FEE71E5C-6EA7-471E-B773-0EC05FC11331}"/>
              </a:ext>
            </a:extLst>
          </p:cNvPr>
          <p:cNvSpPr txBox="1"/>
          <p:nvPr userDrawn="1"/>
        </p:nvSpPr>
        <p:spPr>
          <a:xfrm>
            <a:off x="0" y="4957405"/>
            <a:ext cx="1113468" cy="18609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sv-SE" sz="600">
                <a:solidFill>
                  <a:srgbClr val="737373"/>
                </a:solidFill>
                <a:latin typeface="Arial" panose="020B0604020202020204" pitchFamily="34" charset="0"/>
              </a:rPr>
              <a:t>Confidentiality: C1 - Public</a:t>
            </a:r>
            <a:endParaRPr lang="sv-SE" sz="600" dirty="0" err="1">
              <a:solidFill>
                <a:srgbClr val="737373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067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3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8" r:id="rId14"/>
  </p:sldLayoutIdLst>
  <p:hf hdr="0"/>
  <p:txStyles>
    <p:titleStyle>
      <a:lvl1pPr algn="l" defTabSz="685783" rtl="0" eaLnBrk="1" latinLnBrk="0" hangingPunct="1">
        <a:lnSpc>
          <a:spcPct val="85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55600" indent="-174625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36575" indent="-180975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17550" indent="-180975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898525" indent="-180975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diagramQuickStyle" Target="../diagrams/quickStyle1.xml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12" Type="http://schemas.openxmlformats.org/officeDocument/2006/relationships/diagramLayout" Target="../diagrams/layou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11" Type="http://schemas.openxmlformats.org/officeDocument/2006/relationships/diagramData" Target="../diagrams/data1.xml"/><Relationship Id="rId5" Type="http://schemas.openxmlformats.org/officeDocument/2006/relationships/image" Target="../media/image5.png"/><Relationship Id="rId15" Type="http://schemas.microsoft.com/office/2007/relationships/diagramDrawing" Target="../diagrams/drawing1.xml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png"/><Relationship Id="rId14" Type="http://schemas.openxmlformats.org/officeDocument/2006/relationships/diagramColors" Target="../diagrams/colors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christer1.espling@vattenfall.com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hyperlink" Target="mailto:erik.arlbring@vattenfall.co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tshållare för bild 7">
            <a:extLst>
              <a:ext uri="{FF2B5EF4-FFF2-40B4-BE49-F238E27FC236}">
                <a16:creationId xmlns:a16="http://schemas.microsoft.com/office/drawing/2014/main" id="{4973CE06-CA31-4E8B-999F-9161D56EB70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1" b="1331"/>
          <a:stretch>
            <a:fillRect/>
          </a:stretch>
        </p:blipFill>
        <p:spPr>
          <a:xfrm>
            <a:off x="189575" y="135702"/>
            <a:ext cx="8785225" cy="4489200"/>
          </a:xfrm>
        </p:spPr>
      </p:pic>
      <p:sp>
        <p:nvSpPr>
          <p:cNvPr id="18" name="Underrubrik 17">
            <a:extLst>
              <a:ext uri="{FF2B5EF4-FFF2-40B4-BE49-F238E27FC236}">
                <a16:creationId xmlns:a16="http://schemas.microsoft.com/office/drawing/2014/main" id="{6C358BE0-13FF-48F9-9BC8-D01AB95A90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77166" y="3445125"/>
            <a:ext cx="5400000" cy="662158"/>
          </a:xfrm>
        </p:spPr>
        <p:txBody>
          <a:bodyPr/>
          <a:lstStyle/>
          <a:p>
            <a:r>
              <a:rPr lang="en-GB" sz="1400" dirty="0">
                <a:solidFill>
                  <a:schemeClr val="tx1"/>
                </a:solidFill>
              </a:rPr>
              <a:t>PERSONLIG CHECKLISTA (Risk-U)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6A59D6AA-7335-46B1-9802-E63A02CB99E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lvl="0"/>
            <a:fld id="{D60FC656-F12F-4121-8FD4-F7A77B930E76}" type="datetime1">
              <a:rPr lang="en-GB" noProof="0" smtClean="0"/>
              <a:t>22/05/2023</a:t>
            </a:fld>
            <a:endParaRPr lang="en-GB" noProof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C871D53-9AB8-4BAB-85DE-E08B2CA30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lvl="0"/>
            <a:fld id="{B2B07D95-7C69-46C0-AD2A-2DA1650028AD}" type="slidenum">
              <a:rPr lang="en-GB" noProof="0" smtClean="0"/>
              <a:pPr lvl="0"/>
              <a:t>1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772180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objekt 18" descr="En bild som visar bord&#10;&#10;Automatiskt genererad beskrivning">
            <a:extLst>
              <a:ext uri="{FF2B5EF4-FFF2-40B4-BE49-F238E27FC236}">
                <a16:creationId xmlns:a16="http://schemas.microsoft.com/office/drawing/2014/main" id="{7C41AB4D-C313-46D3-9F4B-3A209891AE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00" y="1454400"/>
            <a:ext cx="1793253" cy="3189600"/>
          </a:xfrm>
          <a:prstGeom prst="rect">
            <a:avLst/>
          </a:prstGeom>
        </p:spPr>
      </p:pic>
      <p:pic>
        <p:nvPicPr>
          <p:cNvPr id="16" name="Platshållare för innehåll 15">
            <a:extLst>
              <a:ext uri="{FF2B5EF4-FFF2-40B4-BE49-F238E27FC236}">
                <a16:creationId xmlns:a16="http://schemas.microsoft.com/office/drawing/2014/main" id="{A7A3880F-BE77-4C8A-A372-4CAB4D0A495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600" y="1455738"/>
            <a:ext cx="1532821" cy="3187700"/>
          </a:xfr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45E895EB-5B5D-4BE0-8928-3D590CDD8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Personlig Checklista (Risk-U)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11B14F6D-6958-4F23-8892-C8D37DB45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25ADC-AB07-4D62-ADE8-6799230B62E4}" type="datetime1">
              <a:rPr lang="en-GB" smtClean="0"/>
              <a:t>22/05/2023</a:t>
            </a:fld>
            <a:endParaRPr lang="en-GB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DA7AE168-8346-40C3-9C86-1392B58A90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B07D95-7C69-46C0-AD2A-2DA1650028AD}" type="slidenum">
              <a:rPr lang="en-GB" smtClean="0"/>
              <a:pPr/>
              <a:t>10</a:t>
            </a:fld>
            <a:endParaRPr lang="en-GB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B3E71E49-9200-41A5-ABB5-ECB258742A81}"/>
              </a:ext>
            </a:extLst>
          </p:cNvPr>
          <p:cNvSpPr/>
          <p:nvPr/>
        </p:nvSpPr>
        <p:spPr>
          <a:xfrm>
            <a:off x="6740764" y="2319339"/>
            <a:ext cx="1284044" cy="10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8" name="textruta 27">
            <a:extLst>
              <a:ext uri="{FF2B5EF4-FFF2-40B4-BE49-F238E27FC236}">
                <a16:creationId xmlns:a16="http://schemas.microsoft.com/office/drawing/2014/main" id="{1FD80A2D-2AB2-4519-B18A-57A619EB7639}"/>
              </a:ext>
            </a:extLst>
          </p:cNvPr>
          <p:cNvSpPr txBox="1"/>
          <p:nvPr/>
        </p:nvSpPr>
        <p:spPr>
          <a:xfrm>
            <a:off x="792163" y="1455739"/>
            <a:ext cx="3708399" cy="267765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sv-SE" sz="1400" b="1" dirty="0"/>
              <a:t>Var (enhet)</a:t>
            </a:r>
          </a:p>
          <a:p>
            <a:r>
              <a:rPr lang="sv-SE" sz="1400" dirty="0">
                <a:cs typeface="Arial"/>
              </a:rPr>
              <a:t>Du ska </a:t>
            </a:r>
            <a:r>
              <a:rPr lang="sv-SE" sz="1400" u="sng" dirty="0">
                <a:solidFill>
                  <a:srgbClr val="FF0000"/>
                </a:solidFill>
                <a:cs typeface="Arial"/>
              </a:rPr>
              <a:t>alltid</a:t>
            </a:r>
            <a:r>
              <a:rPr lang="sv-SE" sz="1400" dirty="0">
                <a:cs typeface="Arial"/>
              </a:rPr>
              <a:t> välja din </a:t>
            </a:r>
            <a:r>
              <a:rPr lang="sv-SE" sz="1400" u="sng" dirty="0">
                <a:solidFill>
                  <a:srgbClr val="FF0000"/>
                </a:solidFill>
                <a:cs typeface="Arial"/>
              </a:rPr>
              <a:t>anställnings enhet </a:t>
            </a:r>
            <a:r>
              <a:rPr lang="sv-SE" sz="1400" dirty="0">
                <a:cs typeface="Arial"/>
              </a:rPr>
              <a:t>vid alla personliga checklistor. </a:t>
            </a:r>
          </a:p>
          <a:p>
            <a:endParaRPr lang="sv-SE" sz="1400" dirty="0"/>
          </a:p>
          <a:p>
            <a:r>
              <a:rPr lang="sv-SE" sz="1400" dirty="0"/>
              <a:t>För att komma vidare i trädet måste du trycka på        Trycker du på texten kommer du inte vidare i trädet. Så länge du ser     så har du inte valt din anställningsenhet eller uppdragsenhet</a:t>
            </a:r>
          </a:p>
          <a:p>
            <a:endParaRPr lang="sv-SE" sz="1400" dirty="0"/>
          </a:p>
          <a:p>
            <a:r>
              <a:rPr lang="sv-SE" sz="1400" dirty="0"/>
              <a:t>I detta exempel väljer vi Distribution Services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42B3661F-54FC-4B00-A218-C8C60DB390CF}"/>
              </a:ext>
            </a:extLst>
          </p:cNvPr>
          <p:cNvSpPr/>
          <p:nvPr/>
        </p:nvSpPr>
        <p:spPr>
          <a:xfrm>
            <a:off x="4749510" y="1471133"/>
            <a:ext cx="1520911" cy="893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02188929-B17E-42F0-ACF8-9CF76F0DB4FC}"/>
              </a:ext>
            </a:extLst>
          </p:cNvPr>
          <p:cNvSpPr/>
          <p:nvPr/>
        </p:nvSpPr>
        <p:spPr>
          <a:xfrm>
            <a:off x="6480000" y="1472670"/>
            <a:ext cx="1792185" cy="893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E7A38E0A-1F56-4F3E-8DCB-EAFF8C337F4E}"/>
              </a:ext>
            </a:extLst>
          </p:cNvPr>
          <p:cNvSpPr/>
          <p:nvPr/>
        </p:nvSpPr>
        <p:spPr>
          <a:xfrm>
            <a:off x="1709529" y="2571750"/>
            <a:ext cx="180000" cy="180000"/>
          </a:xfrm>
          <a:prstGeom prst="rect">
            <a:avLst/>
          </a:prstGeom>
          <a:solidFill>
            <a:srgbClr val="FAA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&gt;</a:t>
            </a:r>
          </a:p>
        </p:txBody>
      </p:sp>
      <p:sp>
        <p:nvSpPr>
          <p:cNvPr id="4" name="Pil: höger 3">
            <a:extLst>
              <a:ext uri="{FF2B5EF4-FFF2-40B4-BE49-F238E27FC236}">
                <a16:creationId xmlns:a16="http://schemas.microsoft.com/office/drawing/2014/main" id="{C1425F3F-937C-46FB-A5BF-CA920A8E1E15}"/>
              </a:ext>
            </a:extLst>
          </p:cNvPr>
          <p:cNvSpPr/>
          <p:nvPr/>
        </p:nvSpPr>
        <p:spPr>
          <a:xfrm rot="10800000">
            <a:off x="8351837" y="2427339"/>
            <a:ext cx="452774" cy="120386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Pil: höger 16">
            <a:extLst>
              <a:ext uri="{FF2B5EF4-FFF2-40B4-BE49-F238E27FC236}">
                <a16:creationId xmlns:a16="http://schemas.microsoft.com/office/drawing/2014/main" id="{36B32369-560B-463A-A361-A4846B158877}"/>
              </a:ext>
            </a:extLst>
          </p:cNvPr>
          <p:cNvSpPr/>
          <p:nvPr/>
        </p:nvSpPr>
        <p:spPr>
          <a:xfrm rot="10800000">
            <a:off x="6370140" y="1993138"/>
            <a:ext cx="452774" cy="120386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82BB7521-0F97-438E-AF17-E15833A642AB}"/>
              </a:ext>
            </a:extLst>
          </p:cNvPr>
          <p:cNvSpPr txBox="1"/>
          <p:nvPr/>
        </p:nvSpPr>
        <p:spPr>
          <a:xfrm>
            <a:off x="5103098" y="1138256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1400"/>
              <a:t>Android</a:t>
            </a:r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DA9DB353-E6C1-47AC-9D22-4037B6830545}"/>
              </a:ext>
            </a:extLst>
          </p:cNvPr>
          <p:cNvSpPr txBox="1"/>
          <p:nvPr/>
        </p:nvSpPr>
        <p:spPr>
          <a:xfrm>
            <a:off x="7000027" y="1153166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1400"/>
              <a:t>IPhone</a:t>
            </a:r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07D8C7DF-5B40-494B-96B8-334DD31E5ED8}"/>
              </a:ext>
            </a:extLst>
          </p:cNvPr>
          <p:cNvSpPr/>
          <p:nvPr/>
        </p:nvSpPr>
        <p:spPr>
          <a:xfrm>
            <a:off x="3901744" y="2799178"/>
            <a:ext cx="180000" cy="180000"/>
          </a:xfrm>
          <a:prstGeom prst="rect">
            <a:avLst/>
          </a:prstGeom>
          <a:solidFill>
            <a:srgbClr val="FAA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3215087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 descr="En bild som visar bord&#10;&#10;Automatiskt genererad beskrivning">
            <a:extLst>
              <a:ext uri="{FF2B5EF4-FFF2-40B4-BE49-F238E27FC236}">
                <a16:creationId xmlns:a16="http://schemas.microsoft.com/office/drawing/2014/main" id="{4AA9F5F8-A6D4-41DB-A91B-F120A872B8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600" y="1454400"/>
            <a:ext cx="1533735" cy="3189600"/>
          </a:xfrm>
          <a:prstGeom prst="rect">
            <a:avLst/>
          </a:prstGeom>
        </p:spPr>
      </p:pic>
      <p:pic>
        <p:nvPicPr>
          <p:cNvPr id="11" name="Bildobjekt 10" descr="En bild som visar bord&#10;&#10;Automatiskt genererad beskrivning">
            <a:extLst>
              <a:ext uri="{FF2B5EF4-FFF2-40B4-BE49-F238E27FC236}">
                <a16:creationId xmlns:a16="http://schemas.microsoft.com/office/drawing/2014/main" id="{8CEC4ED0-B3C1-4891-A9C1-F34FBB51CC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00" y="1454400"/>
            <a:ext cx="1793253" cy="31896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45E895EB-5B5D-4BE0-8928-3D590CDD8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Personlig Checklista (Risk-U)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DA7AE168-8346-40C3-9C86-1392B58A90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B07D95-7C69-46C0-AD2A-2DA1650028AD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B3E71E49-9200-41A5-ABB5-ECB258742A81}"/>
              </a:ext>
            </a:extLst>
          </p:cNvPr>
          <p:cNvSpPr/>
          <p:nvPr/>
        </p:nvSpPr>
        <p:spPr>
          <a:xfrm>
            <a:off x="6740764" y="2319339"/>
            <a:ext cx="1284044" cy="10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8" name="textruta 27">
            <a:extLst>
              <a:ext uri="{FF2B5EF4-FFF2-40B4-BE49-F238E27FC236}">
                <a16:creationId xmlns:a16="http://schemas.microsoft.com/office/drawing/2014/main" id="{1FD80A2D-2AB2-4519-B18A-57A619EB7639}"/>
              </a:ext>
            </a:extLst>
          </p:cNvPr>
          <p:cNvSpPr txBox="1"/>
          <p:nvPr/>
        </p:nvSpPr>
        <p:spPr>
          <a:xfrm>
            <a:off x="792163" y="1455739"/>
            <a:ext cx="3708399" cy="160043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sv-SE" sz="1400" b="1"/>
              <a:t>Var (enhet)</a:t>
            </a:r>
          </a:p>
          <a:p>
            <a:r>
              <a:rPr lang="sv-SE" sz="1400"/>
              <a:t>För att komma vidare i trädet måste du trycka på        Trycker du på texten kommer du inte vidare i trädet.</a:t>
            </a:r>
          </a:p>
          <a:p>
            <a:endParaRPr lang="sv-SE" sz="1400"/>
          </a:p>
          <a:p>
            <a:r>
              <a:rPr lang="sv-SE" sz="1400"/>
              <a:t>I detta exempel väljer vi AO Service Nord (GS-DA)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42B3661F-54FC-4B00-A218-C8C60DB390CF}"/>
              </a:ext>
            </a:extLst>
          </p:cNvPr>
          <p:cNvSpPr/>
          <p:nvPr/>
        </p:nvSpPr>
        <p:spPr>
          <a:xfrm>
            <a:off x="4749510" y="1471133"/>
            <a:ext cx="1520911" cy="893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02188929-B17E-42F0-ACF8-9CF76F0DB4FC}"/>
              </a:ext>
            </a:extLst>
          </p:cNvPr>
          <p:cNvSpPr/>
          <p:nvPr/>
        </p:nvSpPr>
        <p:spPr>
          <a:xfrm>
            <a:off x="6480000" y="1472670"/>
            <a:ext cx="1792185" cy="893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E7A38E0A-1F56-4F3E-8DCB-EAFF8C337F4E}"/>
              </a:ext>
            </a:extLst>
          </p:cNvPr>
          <p:cNvSpPr/>
          <p:nvPr/>
        </p:nvSpPr>
        <p:spPr>
          <a:xfrm>
            <a:off x="1714498" y="1962111"/>
            <a:ext cx="180000" cy="180000"/>
          </a:xfrm>
          <a:prstGeom prst="rect">
            <a:avLst/>
          </a:prstGeom>
          <a:solidFill>
            <a:srgbClr val="FAAD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/>
              <a:t>&gt;</a:t>
            </a:r>
          </a:p>
        </p:txBody>
      </p:sp>
      <p:sp>
        <p:nvSpPr>
          <p:cNvPr id="23" name="Pil: höger 22">
            <a:extLst>
              <a:ext uri="{FF2B5EF4-FFF2-40B4-BE49-F238E27FC236}">
                <a16:creationId xmlns:a16="http://schemas.microsoft.com/office/drawing/2014/main" id="{7B64BE4A-1B6A-4E96-A3E4-7D08A4462E2B}"/>
              </a:ext>
            </a:extLst>
          </p:cNvPr>
          <p:cNvSpPr/>
          <p:nvPr/>
        </p:nvSpPr>
        <p:spPr>
          <a:xfrm rot="10800000">
            <a:off x="8351837" y="2650979"/>
            <a:ext cx="452774" cy="120386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4" name="Pil: höger 23">
            <a:extLst>
              <a:ext uri="{FF2B5EF4-FFF2-40B4-BE49-F238E27FC236}">
                <a16:creationId xmlns:a16="http://schemas.microsoft.com/office/drawing/2014/main" id="{B752CC3B-50EE-44DF-A929-2B7AD6E96255}"/>
              </a:ext>
            </a:extLst>
          </p:cNvPr>
          <p:cNvSpPr/>
          <p:nvPr/>
        </p:nvSpPr>
        <p:spPr>
          <a:xfrm rot="10800000">
            <a:off x="6370140" y="1993138"/>
            <a:ext cx="452774" cy="120386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86457421-170F-487B-AC1C-2DEB1745228B}"/>
              </a:ext>
            </a:extLst>
          </p:cNvPr>
          <p:cNvSpPr txBox="1"/>
          <p:nvPr/>
        </p:nvSpPr>
        <p:spPr>
          <a:xfrm>
            <a:off x="5103098" y="1138256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1400"/>
              <a:t>Android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1D8FAC8A-C433-4A2A-B7B5-905DDC58F4F8}"/>
              </a:ext>
            </a:extLst>
          </p:cNvPr>
          <p:cNvSpPr txBox="1"/>
          <p:nvPr/>
        </p:nvSpPr>
        <p:spPr>
          <a:xfrm>
            <a:off x="7000027" y="1153166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1400"/>
              <a:t>IPhone</a:t>
            </a:r>
          </a:p>
        </p:txBody>
      </p:sp>
    </p:spTree>
    <p:extLst>
      <p:ext uri="{BB962C8B-B14F-4D97-AF65-F5344CB8AC3E}">
        <p14:creationId xmlns:p14="http://schemas.microsoft.com/office/powerpoint/2010/main" val="3339994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objekt 15" descr="En bild som visar bord&#10;&#10;Automatiskt genererad beskrivning">
            <a:extLst>
              <a:ext uri="{FF2B5EF4-FFF2-40B4-BE49-F238E27FC236}">
                <a16:creationId xmlns:a16="http://schemas.microsoft.com/office/drawing/2014/main" id="{A0BAD83E-4DF3-411B-8444-0BDEAC3DA8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00" y="1454400"/>
            <a:ext cx="1793253" cy="3189600"/>
          </a:xfrm>
          <a:prstGeom prst="rect">
            <a:avLst/>
          </a:prstGeom>
        </p:spPr>
      </p:pic>
      <p:pic>
        <p:nvPicPr>
          <p:cNvPr id="4" name="Bildobjekt 3" descr="En bild som visar text&#10;&#10;Automatiskt genererad beskrivning">
            <a:extLst>
              <a:ext uri="{FF2B5EF4-FFF2-40B4-BE49-F238E27FC236}">
                <a16:creationId xmlns:a16="http://schemas.microsoft.com/office/drawing/2014/main" id="{A9CD9D39-A30E-4E2C-85F0-07B1A82FD3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600" y="1454400"/>
            <a:ext cx="1533735" cy="31896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45E895EB-5B5D-4BE0-8928-3D590CDD8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Personlig Checklista (Risk-U)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DA7AE168-8346-40C3-9C86-1392B58A90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B07D95-7C69-46C0-AD2A-2DA1650028AD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28" name="textruta 27">
            <a:extLst>
              <a:ext uri="{FF2B5EF4-FFF2-40B4-BE49-F238E27FC236}">
                <a16:creationId xmlns:a16="http://schemas.microsoft.com/office/drawing/2014/main" id="{1FD80A2D-2AB2-4519-B18A-57A619EB7639}"/>
              </a:ext>
            </a:extLst>
          </p:cNvPr>
          <p:cNvSpPr txBox="1"/>
          <p:nvPr/>
        </p:nvSpPr>
        <p:spPr>
          <a:xfrm>
            <a:off x="792163" y="1455739"/>
            <a:ext cx="3708399" cy="1384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sv-SE" sz="1400" b="1" dirty="0"/>
              <a:t>Var (enhet)</a:t>
            </a:r>
          </a:p>
          <a:p>
            <a:r>
              <a:rPr lang="sv-SE" sz="1400" dirty="0"/>
              <a:t>Här trycker du på texten för att göra ditt val av anställningsenhet.</a:t>
            </a:r>
          </a:p>
          <a:p>
            <a:endParaRPr lang="sv-SE" sz="1400" dirty="0"/>
          </a:p>
          <a:p>
            <a:r>
              <a:rPr lang="sv-SE" sz="1400" dirty="0"/>
              <a:t>I detta exempel väljer vi Ledningar Gällivare (GS-DA1)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42B3661F-54FC-4B00-A218-C8C60DB390CF}"/>
              </a:ext>
            </a:extLst>
          </p:cNvPr>
          <p:cNvSpPr/>
          <p:nvPr/>
        </p:nvSpPr>
        <p:spPr>
          <a:xfrm>
            <a:off x="4749510" y="1471133"/>
            <a:ext cx="1520911" cy="893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02188929-B17E-42F0-ACF8-9CF76F0DB4FC}"/>
              </a:ext>
            </a:extLst>
          </p:cNvPr>
          <p:cNvSpPr/>
          <p:nvPr/>
        </p:nvSpPr>
        <p:spPr>
          <a:xfrm>
            <a:off x="6480000" y="1472670"/>
            <a:ext cx="1792185" cy="893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Pil: höger 22">
            <a:extLst>
              <a:ext uri="{FF2B5EF4-FFF2-40B4-BE49-F238E27FC236}">
                <a16:creationId xmlns:a16="http://schemas.microsoft.com/office/drawing/2014/main" id="{7B64BE4A-1B6A-4E96-A3E4-7D08A4462E2B}"/>
              </a:ext>
            </a:extLst>
          </p:cNvPr>
          <p:cNvSpPr/>
          <p:nvPr/>
        </p:nvSpPr>
        <p:spPr>
          <a:xfrm rot="10800000">
            <a:off x="8351837" y="2427343"/>
            <a:ext cx="452774" cy="120386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4" name="Pil: höger 23">
            <a:extLst>
              <a:ext uri="{FF2B5EF4-FFF2-40B4-BE49-F238E27FC236}">
                <a16:creationId xmlns:a16="http://schemas.microsoft.com/office/drawing/2014/main" id="{B752CC3B-50EE-44DF-A929-2B7AD6E96255}"/>
              </a:ext>
            </a:extLst>
          </p:cNvPr>
          <p:cNvSpPr/>
          <p:nvPr/>
        </p:nvSpPr>
        <p:spPr>
          <a:xfrm rot="10800000">
            <a:off x="6370140" y="1993138"/>
            <a:ext cx="452774" cy="120386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0E17A55B-EDAC-44CE-8A82-CA63AF0DF1A4}"/>
              </a:ext>
            </a:extLst>
          </p:cNvPr>
          <p:cNvSpPr txBox="1"/>
          <p:nvPr/>
        </p:nvSpPr>
        <p:spPr>
          <a:xfrm>
            <a:off x="5103098" y="1138256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1400"/>
              <a:t>Android</a:t>
            </a:r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1CA34C09-7F3F-4D04-9269-51EB53A016A2}"/>
              </a:ext>
            </a:extLst>
          </p:cNvPr>
          <p:cNvSpPr txBox="1"/>
          <p:nvPr/>
        </p:nvSpPr>
        <p:spPr>
          <a:xfrm>
            <a:off x="7000027" y="1153166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1400"/>
              <a:t>IPhone</a:t>
            </a:r>
          </a:p>
        </p:txBody>
      </p:sp>
    </p:spTree>
    <p:extLst>
      <p:ext uri="{BB962C8B-B14F-4D97-AF65-F5344CB8AC3E}">
        <p14:creationId xmlns:p14="http://schemas.microsoft.com/office/powerpoint/2010/main" val="1785336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786D72A2-670E-45A6-AADD-A4E762AD941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600" y="1454400"/>
            <a:ext cx="1533600" cy="3189600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59945B25-4119-4709-94D1-F77B95AD80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00" y="1454400"/>
            <a:ext cx="1793253" cy="31896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45E895EB-5B5D-4BE0-8928-3D590CDD8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Personlig Checklista (Risk-U)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DA7AE168-8346-40C3-9C86-1392B58A90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B07D95-7C69-46C0-AD2A-2DA1650028AD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D61B76A8-057A-4797-A6D9-524DC3343C82}"/>
              </a:ext>
            </a:extLst>
          </p:cNvPr>
          <p:cNvSpPr/>
          <p:nvPr/>
        </p:nvSpPr>
        <p:spPr>
          <a:xfrm>
            <a:off x="4816718" y="3111162"/>
            <a:ext cx="936376" cy="80963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B3E71E49-9200-41A5-ABB5-ECB258742A81}"/>
              </a:ext>
            </a:extLst>
          </p:cNvPr>
          <p:cNvSpPr/>
          <p:nvPr/>
        </p:nvSpPr>
        <p:spPr>
          <a:xfrm>
            <a:off x="6740764" y="3149260"/>
            <a:ext cx="1284044" cy="10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8" name="textruta 27">
            <a:extLst>
              <a:ext uri="{FF2B5EF4-FFF2-40B4-BE49-F238E27FC236}">
                <a16:creationId xmlns:a16="http://schemas.microsoft.com/office/drawing/2014/main" id="{1FD80A2D-2AB2-4519-B18A-57A619EB7639}"/>
              </a:ext>
            </a:extLst>
          </p:cNvPr>
          <p:cNvSpPr txBox="1"/>
          <p:nvPr/>
        </p:nvSpPr>
        <p:spPr>
          <a:xfrm>
            <a:off x="792163" y="1455739"/>
            <a:ext cx="3708399" cy="160043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sv-SE" sz="1400" b="1" dirty="0"/>
              <a:t>Var (enhet)</a:t>
            </a:r>
          </a:p>
          <a:p>
            <a:r>
              <a:rPr lang="sv-SE" sz="1400" dirty="0"/>
              <a:t>Nu har du aktivt valt din anställningsenhet eller uppdragsenhet (GS-DA1)</a:t>
            </a:r>
          </a:p>
          <a:p>
            <a:r>
              <a:rPr lang="sv-SE" sz="1400" b="1" dirty="0"/>
              <a:t>Checklista</a:t>
            </a:r>
            <a:endParaRPr lang="sv-SE" sz="1400" b="1" dirty="0">
              <a:cs typeface="Arial"/>
            </a:endParaRPr>
          </a:p>
          <a:p>
            <a:r>
              <a:rPr lang="sv-SE" sz="1400" dirty="0"/>
              <a:t>Vilket arbete skall jag utföra?</a:t>
            </a:r>
            <a:endParaRPr lang="sv-SE" sz="1400" dirty="0">
              <a:cs typeface="Arial"/>
            </a:endParaRPr>
          </a:p>
          <a:p>
            <a:r>
              <a:rPr lang="sv-SE" sz="1400" dirty="0"/>
              <a:t>Välj checklista genom att trycka på raden.</a:t>
            </a:r>
            <a:endParaRPr lang="sv-SE" sz="1400" dirty="0">
              <a:cs typeface="Arial"/>
            </a:endParaRPr>
          </a:p>
          <a:p>
            <a:endParaRPr lang="sv-SE" sz="1400" dirty="0"/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D6AB4D77-AE32-4E56-A475-47FA451A32EF}"/>
              </a:ext>
            </a:extLst>
          </p:cNvPr>
          <p:cNvSpPr/>
          <p:nvPr/>
        </p:nvSpPr>
        <p:spPr>
          <a:xfrm>
            <a:off x="4746790" y="2973596"/>
            <a:ext cx="1523631" cy="20479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450AFBA6-4B84-40E5-B093-CA83F8592DC4}"/>
              </a:ext>
            </a:extLst>
          </p:cNvPr>
          <p:cNvSpPr/>
          <p:nvPr/>
        </p:nvSpPr>
        <p:spPr>
          <a:xfrm>
            <a:off x="6479999" y="2977292"/>
            <a:ext cx="1792185" cy="27068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42B3661F-54FC-4B00-A218-C8C60DB390CF}"/>
              </a:ext>
            </a:extLst>
          </p:cNvPr>
          <p:cNvSpPr/>
          <p:nvPr/>
        </p:nvSpPr>
        <p:spPr>
          <a:xfrm>
            <a:off x="4735223" y="1459228"/>
            <a:ext cx="1533599" cy="10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02188929-B17E-42F0-ACF8-9CF76F0DB4FC}"/>
              </a:ext>
            </a:extLst>
          </p:cNvPr>
          <p:cNvSpPr/>
          <p:nvPr/>
        </p:nvSpPr>
        <p:spPr>
          <a:xfrm>
            <a:off x="6480000" y="1472670"/>
            <a:ext cx="1792185" cy="893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12FF4212-B327-4DA4-9A08-159158433FB2}"/>
              </a:ext>
            </a:extLst>
          </p:cNvPr>
          <p:cNvSpPr txBox="1"/>
          <p:nvPr/>
        </p:nvSpPr>
        <p:spPr>
          <a:xfrm>
            <a:off x="5103098" y="1138256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1400"/>
              <a:t>Android</a:t>
            </a:r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A6D95186-7D55-432B-B26C-80EE7141E870}"/>
              </a:ext>
            </a:extLst>
          </p:cNvPr>
          <p:cNvSpPr txBox="1"/>
          <p:nvPr/>
        </p:nvSpPr>
        <p:spPr>
          <a:xfrm>
            <a:off x="7000027" y="1153166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1400"/>
              <a:t>IPhone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0DF357DF-0E87-46D9-AD90-AA371D7EFE52}"/>
              </a:ext>
            </a:extLst>
          </p:cNvPr>
          <p:cNvSpPr/>
          <p:nvPr/>
        </p:nvSpPr>
        <p:spPr>
          <a:xfrm>
            <a:off x="7617619" y="1979420"/>
            <a:ext cx="90488" cy="117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5FD59798-82F3-4F8C-813D-6BFC69C849EC}"/>
              </a:ext>
            </a:extLst>
          </p:cNvPr>
          <p:cNvSpPr txBox="1"/>
          <p:nvPr/>
        </p:nvSpPr>
        <p:spPr>
          <a:xfrm>
            <a:off x="7527249" y="1939831"/>
            <a:ext cx="27122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600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6538677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604492F8-853E-4B69-A8AC-FB5A26B699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00" y="1454400"/>
            <a:ext cx="1793253" cy="3189600"/>
          </a:xfrm>
          <a:prstGeom prst="rect">
            <a:avLst/>
          </a:prstGeom>
        </p:spPr>
      </p:pic>
      <p:pic>
        <p:nvPicPr>
          <p:cNvPr id="4" name="Bildobjekt 3" descr="En bild som visar bord&#10;&#10;Automatiskt genererad beskrivning">
            <a:extLst>
              <a:ext uri="{FF2B5EF4-FFF2-40B4-BE49-F238E27FC236}">
                <a16:creationId xmlns:a16="http://schemas.microsoft.com/office/drawing/2014/main" id="{86172451-65A3-4B79-902F-43CC5F409B21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600" y="1454400"/>
            <a:ext cx="1533600" cy="31896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45E895EB-5B5D-4BE0-8928-3D590CDD8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Personlig Checklista (Risk-U)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DA7AE168-8346-40C3-9C86-1392B58A90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B07D95-7C69-46C0-AD2A-2DA1650028AD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28" name="textruta 27">
            <a:extLst>
              <a:ext uri="{FF2B5EF4-FFF2-40B4-BE49-F238E27FC236}">
                <a16:creationId xmlns:a16="http://schemas.microsoft.com/office/drawing/2014/main" id="{1FD80A2D-2AB2-4519-B18A-57A619EB7639}"/>
              </a:ext>
            </a:extLst>
          </p:cNvPr>
          <p:cNvSpPr txBox="1"/>
          <p:nvPr/>
        </p:nvSpPr>
        <p:spPr>
          <a:xfrm>
            <a:off x="792000" y="1455739"/>
            <a:ext cx="3734423" cy="310854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sv-SE" sz="1400" b="1" dirty="0"/>
              <a:t>Checklista</a:t>
            </a:r>
            <a:endParaRPr lang="sv-SE" sz="1400" b="1" dirty="0">
              <a:cs typeface="Arial"/>
            </a:endParaRPr>
          </a:p>
          <a:p>
            <a:r>
              <a:rPr lang="sv-SE" sz="1400" dirty="0"/>
              <a:t>Vilket arbete skall jag utföra?</a:t>
            </a:r>
            <a:endParaRPr lang="sv-SE" sz="1400" dirty="0">
              <a:cs typeface="Arial"/>
            </a:endParaRPr>
          </a:p>
          <a:p>
            <a:r>
              <a:rPr lang="sv-SE" sz="1400" dirty="0"/>
              <a:t>T.ex. </a:t>
            </a:r>
            <a:endParaRPr lang="sv-SE" sz="1400" dirty="0">
              <a:cs typeface="Arial"/>
            </a:endParaRPr>
          </a:p>
          <a:p>
            <a:r>
              <a:rPr lang="sv-SE" sz="1400" dirty="0"/>
              <a:t>Arbete Ledningar = Risk-U Ledningar 2022 D</a:t>
            </a:r>
            <a:endParaRPr lang="sv-SE" sz="1400" dirty="0">
              <a:cs typeface="Arial"/>
            </a:endParaRPr>
          </a:p>
          <a:p>
            <a:endParaRPr lang="sv-SE" sz="1400" dirty="0"/>
          </a:p>
          <a:p>
            <a:r>
              <a:rPr lang="sv-SE" sz="1400" dirty="0"/>
              <a:t>C = Construction</a:t>
            </a:r>
          </a:p>
          <a:p>
            <a:r>
              <a:rPr lang="sv-SE" sz="1400" dirty="0"/>
              <a:t>D = Distribution</a:t>
            </a:r>
          </a:p>
          <a:p>
            <a:r>
              <a:rPr lang="sv-SE" sz="1400" dirty="0"/>
              <a:t>E = Energy</a:t>
            </a:r>
          </a:p>
          <a:p>
            <a:r>
              <a:rPr lang="sv-SE" sz="1400" dirty="0"/>
              <a:t>P = Production </a:t>
            </a:r>
          </a:p>
          <a:p>
            <a:endParaRPr lang="sv-SE" sz="1400" dirty="0"/>
          </a:p>
          <a:p>
            <a:r>
              <a:rPr lang="sv-SE" sz="1400" dirty="0"/>
              <a:t>Här finns även Säker ut och inresa, Skyddsronder, Safety- Walk och Akut inköp av kemikalier mm.</a:t>
            </a:r>
            <a:endParaRPr lang="sv-SE" sz="1400" dirty="0">
              <a:cs typeface="Arial"/>
            </a:endParaRPr>
          </a:p>
          <a:p>
            <a:endParaRPr lang="sv-SE" sz="1400" dirty="0"/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D6AB4D77-AE32-4E56-A475-47FA451A32EF}"/>
              </a:ext>
            </a:extLst>
          </p:cNvPr>
          <p:cNvSpPr/>
          <p:nvPr/>
        </p:nvSpPr>
        <p:spPr>
          <a:xfrm>
            <a:off x="4745191" y="2420937"/>
            <a:ext cx="1523631" cy="20479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450AFBA6-4B84-40E5-B093-CA83F8592DC4}"/>
              </a:ext>
            </a:extLst>
          </p:cNvPr>
          <p:cNvSpPr/>
          <p:nvPr/>
        </p:nvSpPr>
        <p:spPr>
          <a:xfrm>
            <a:off x="6479999" y="2856716"/>
            <a:ext cx="1792185" cy="27068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42B3661F-54FC-4B00-A218-C8C60DB390CF}"/>
              </a:ext>
            </a:extLst>
          </p:cNvPr>
          <p:cNvSpPr/>
          <p:nvPr/>
        </p:nvSpPr>
        <p:spPr>
          <a:xfrm>
            <a:off x="4735223" y="1459228"/>
            <a:ext cx="1533599" cy="10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02188929-B17E-42F0-ACF8-9CF76F0DB4FC}"/>
              </a:ext>
            </a:extLst>
          </p:cNvPr>
          <p:cNvSpPr/>
          <p:nvPr/>
        </p:nvSpPr>
        <p:spPr>
          <a:xfrm>
            <a:off x="6480000" y="1472670"/>
            <a:ext cx="1792185" cy="893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12FF4212-B327-4DA4-9A08-159158433FB2}"/>
              </a:ext>
            </a:extLst>
          </p:cNvPr>
          <p:cNvSpPr txBox="1"/>
          <p:nvPr/>
        </p:nvSpPr>
        <p:spPr>
          <a:xfrm>
            <a:off x="5103098" y="1138256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1400"/>
              <a:t>Android</a:t>
            </a:r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A6D95186-7D55-432B-B26C-80EE7141E870}"/>
              </a:ext>
            </a:extLst>
          </p:cNvPr>
          <p:cNvSpPr txBox="1"/>
          <p:nvPr/>
        </p:nvSpPr>
        <p:spPr>
          <a:xfrm>
            <a:off x="7000027" y="1153166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1400"/>
              <a:t>IPhone</a:t>
            </a:r>
          </a:p>
        </p:txBody>
      </p:sp>
    </p:spTree>
    <p:extLst>
      <p:ext uri="{BB962C8B-B14F-4D97-AF65-F5344CB8AC3E}">
        <p14:creationId xmlns:p14="http://schemas.microsoft.com/office/powerpoint/2010/main" val="16140322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786D72A2-670E-45A6-AADD-A4E762AD941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600" y="1454400"/>
            <a:ext cx="1533600" cy="3189600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59945B25-4119-4709-94D1-F77B95AD80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00" y="1454400"/>
            <a:ext cx="1793253" cy="31896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45E895EB-5B5D-4BE0-8928-3D590CDD8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Personlig Checklista (Risk-U)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DA7AE168-8346-40C3-9C86-1392B58A90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B07D95-7C69-46C0-AD2A-2DA1650028AD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D6AB4D77-AE32-4E56-A475-47FA451A32EF}"/>
              </a:ext>
            </a:extLst>
          </p:cNvPr>
          <p:cNvSpPr/>
          <p:nvPr/>
        </p:nvSpPr>
        <p:spPr>
          <a:xfrm>
            <a:off x="4746790" y="2998716"/>
            <a:ext cx="1523631" cy="20479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450AFBA6-4B84-40E5-B093-CA83F8592DC4}"/>
              </a:ext>
            </a:extLst>
          </p:cNvPr>
          <p:cNvSpPr/>
          <p:nvPr/>
        </p:nvSpPr>
        <p:spPr>
          <a:xfrm>
            <a:off x="6479999" y="3002412"/>
            <a:ext cx="1792185" cy="27068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42B3661F-54FC-4B00-A218-C8C60DB390CF}"/>
              </a:ext>
            </a:extLst>
          </p:cNvPr>
          <p:cNvSpPr/>
          <p:nvPr/>
        </p:nvSpPr>
        <p:spPr>
          <a:xfrm>
            <a:off x="4735223" y="1459228"/>
            <a:ext cx="1533599" cy="10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02188929-B17E-42F0-ACF8-9CF76F0DB4FC}"/>
              </a:ext>
            </a:extLst>
          </p:cNvPr>
          <p:cNvSpPr/>
          <p:nvPr/>
        </p:nvSpPr>
        <p:spPr>
          <a:xfrm>
            <a:off x="6480000" y="1472670"/>
            <a:ext cx="1792185" cy="893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12FF4212-B327-4DA4-9A08-159158433FB2}"/>
              </a:ext>
            </a:extLst>
          </p:cNvPr>
          <p:cNvSpPr txBox="1"/>
          <p:nvPr/>
        </p:nvSpPr>
        <p:spPr>
          <a:xfrm>
            <a:off x="5103098" y="1138256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1400"/>
              <a:t>Android</a:t>
            </a:r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A6D95186-7D55-432B-B26C-80EE7141E870}"/>
              </a:ext>
            </a:extLst>
          </p:cNvPr>
          <p:cNvSpPr txBox="1"/>
          <p:nvPr/>
        </p:nvSpPr>
        <p:spPr>
          <a:xfrm>
            <a:off x="7000027" y="1153166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1400"/>
              <a:t>IPhone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0DF357DF-0E87-46D9-AD90-AA371D7EFE52}"/>
              </a:ext>
            </a:extLst>
          </p:cNvPr>
          <p:cNvSpPr/>
          <p:nvPr/>
        </p:nvSpPr>
        <p:spPr>
          <a:xfrm>
            <a:off x="7617619" y="1979420"/>
            <a:ext cx="90488" cy="117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5FD59798-82F3-4F8C-813D-6BFC69C849EC}"/>
              </a:ext>
            </a:extLst>
          </p:cNvPr>
          <p:cNvSpPr txBox="1"/>
          <p:nvPr/>
        </p:nvSpPr>
        <p:spPr>
          <a:xfrm>
            <a:off x="7527249" y="1939831"/>
            <a:ext cx="27122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600" dirty="0"/>
              <a:t>11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B196AD72-7896-4DB4-B995-D3CC382192B4}"/>
              </a:ext>
            </a:extLst>
          </p:cNvPr>
          <p:cNvSpPr txBox="1"/>
          <p:nvPr/>
        </p:nvSpPr>
        <p:spPr>
          <a:xfrm>
            <a:off x="792000" y="1454400"/>
            <a:ext cx="356540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1400" dirty="0"/>
              <a:t>Nu har du en Risk-U att fylla i.</a:t>
            </a:r>
            <a:br>
              <a:rPr lang="sv-SE" sz="1400" dirty="0"/>
            </a:br>
            <a:r>
              <a:rPr lang="sv-SE" sz="1400" dirty="0"/>
              <a:t>Detta för att skapa ett säkrare arbete.</a:t>
            </a:r>
          </a:p>
          <a:p>
            <a:pPr algn="l"/>
            <a:endParaRPr lang="sv-SE" sz="1400" dirty="0"/>
          </a:p>
          <a:p>
            <a:pPr algn="l"/>
            <a:r>
              <a:rPr lang="sv-SE" sz="1400" dirty="0"/>
              <a:t>Det är för din egna säkerhet du fyller i den </a:t>
            </a:r>
          </a:p>
          <a:p>
            <a:pPr algn="l"/>
            <a:r>
              <a:rPr lang="sv-SE" sz="1400" dirty="0"/>
              <a:t>och bidrar till att skapa </a:t>
            </a:r>
          </a:p>
          <a:p>
            <a:pPr algn="l"/>
            <a:r>
              <a:rPr lang="sv-SE" sz="1400" dirty="0"/>
              <a:t>Sveriges säkraste arbetsplats.</a:t>
            </a:r>
          </a:p>
        </p:txBody>
      </p:sp>
    </p:spTree>
    <p:extLst>
      <p:ext uri="{BB962C8B-B14F-4D97-AF65-F5344CB8AC3E}">
        <p14:creationId xmlns:p14="http://schemas.microsoft.com/office/powerpoint/2010/main" val="24686934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4E67287-0E79-4FE1-9C99-04CF79D88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Personlig Checklista (Risk-U)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600D2879-0517-4F4F-89B3-5DC6D4DB11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B07D95-7C69-46C0-AD2A-2DA1650028AD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12" name="Platshållare för innehåll 11">
            <a:extLst>
              <a:ext uri="{FF2B5EF4-FFF2-40B4-BE49-F238E27FC236}">
                <a16:creationId xmlns:a16="http://schemas.microsoft.com/office/drawing/2014/main" id="{55C2F002-3EF4-4F46-9D0B-E1AD4E0502A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sv-SE" dirty="0"/>
              <a:t>Möjligheten att prata in text finns om man använder telefonens mikrofon/diktafon. </a:t>
            </a:r>
          </a:p>
          <a:p>
            <a:pPr marL="0" indent="0">
              <a:buNone/>
            </a:pPr>
            <a:r>
              <a:rPr lang="sv-SE" dirty="0"/>
              <a:t>På Iphone finns ikonen till vänster om mellanslags tangenten.</a:t>
            </a:r>
            <a:endParaRPr lang="sv-SE" dirty="0">
              <a:cs typeface="Arial"/>
            </a:endParaRPr>
          </a:p>
          <a:p>
            <a:pPr marL="0" indent="0">
              <a:buNone/>
            </a:pPr>
            <a:r>
              <a:rPr lang="sv-SE" dirty="0"/>
              <a:t>Man kan få redigera den intalade texten till en början innan  telefonen lär sig ”språket”. Desto mer funktionen används ju mer korrekt text skrivs.</a:t>
            </a:r>
            <a:endParaRPr lang="sv-SE" dirty="0">
              <a:cs typeface="Arial"/>
            </a:endParaRP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16" name="Platshållare för innehåll 15">
            <a:extLst>
              <a:ext uri="{FF2B5EF4-FFF2-40B4-BE49-F238E27FC236}">
                <a16:creationId xmlns:a16="http://schemas.microsoft.com/office/drawing/2014/main" id="{97FD0C0B-3E25-4786-B8E7-C32FD51B60F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8" y="1459430"/>
            <a:ext cx="3708400" cy="2781300"/>
          </a:xfrm>
        </p:spPr>
      </p:pic>
      <p:sp>
        <p:nvSpPr>
          <p:cNvPr id="17" name="Ellips 16">
            <a:extLst>
              <a:ext uri="{FF2B5EF4-FFF2-40B4-BE49-F238E27FC236}">
                <a16:creationId xmlns:a16="http://schemas.microsoft.com/office/drawing/2014/main" id="{C242B49D-261A-4F5A-B193-15D65C302BFB}"/>
              </a:ext>
            </a:extLst>
          </p:cNvPr>
          <p:cNvSpPr/>
          <p:nvPr/>
        </p:nvSpPr>
        <p:spPr>
          <a:xfrm>
            <a:off x="7893144" y="1786474"/>
            <a:ext cx="458694" cy="427959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203997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786D72A2-670E-45A6-AADD-A4E762AD941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600" y="1454400"/>
            <a:ext cx="1533600" cy="3189600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59945B25-4119-4709-94D1-F77B95AD80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00" y="1454400"/>
            <a:ext cx="1793253" cy="31896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45E895EB-5B5D-4BE0-8928-3D590CDD8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Personlig Checklista (Risk-U)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DA7AE168-8346-40C3-9C86-1392B58A90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B07D95-7C69-46C0-AD2A-2DA1650028AD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D6AB4D77-AE32-4E56-A475-47FA451A32EF}"/>
              </a:ext>
            </a:extLst>
          </p:cNvPr>
          <p:cNvSpPr/>
          <p:nvPr/>
        </p:nvSpPr>
        <p:spPr>
          <a:xfrm>
            <a:off x="4746790" y="3682006"/>
            <a:ext cx="1523631" cy="20479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450AFBA6-4B84-40E5-B093-CA83F8592DC4}"/>
              </a:ext>
            </a:extLst>
          </p:cNvPr>
          <p:cNvSpPr/>
          <p:nvPr/>
        </p:nvSpPr>
        <p:spPr>
          <a:xfrm>
            <a:off x="6479999" y="3847501"/>
            <a:ext cx="1792185" cy="380185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42B3661F-54FC-4B00-A218-C8C60DB390CF}"/>
              </a:ext>
            </a:extLst>
          </p:cNvPr>
          <p:cNvSpPr/>
          <p:nvPr/>
        </p:nvSpPr>
        <p:spPr>
          <a:xfrm>
            <a:off x="4735223" y="1459228"/>
            <a:ext cx="1533599" cy="10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02188929-B17E-42F0-ACF8-9CF76F0DB4FC}"/>
              </a:ext>
            </a:extLst>
          </p:cNvPr>
          <p:cNvSpPr/>
          <p:nvPr/>
        </p:nvSpPr>
        <p:spPr>
          <a:xfrm>
            <a:off x="6480000" y="1472670"/>
            <a:ext cx="1792185" cy="893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12FF4212-B327-4DA4-9A08-159158433FB2}"/>
              </a:ext>
            </a:extLst>
          </p:cNvPr>
          <p:cNvSpPr txBox="1"/>
          <p:nvPr/>
        </p:nvSpPr>
        <p:spPr>
          <a:xfrm>
            <a:off x="5103098" y="1138256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1400"/>
              <a:t>Android</a:t>
            </a:r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A6D95186-7D55-432B-B26C-80EE7141E870}"/>
              </a:ext>
            </a:extLst>
          </p:cNvPr>
          <p:cNvSpPr txBox="1"/>
          <p:nvPr/>
        </p:nvSpPr>
        <p:spPr>
          <a:xfrm>
            <a:off x="7000027" y="1153166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1400"/>
              <a:t>IPhone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0DF357DF-0E87-46D9-AD90-AA371D7EFE52}"/>
              </a:ext>
            </a:extLst>
          </p:cNvPr>
          <p:cNvSpPr/>
          <p:nvPr/>
        </p:nvSpPr>
        <p:spPr>
          <a:xfrm>
            <a:off x="7617619" y="1979420"/>
            <a:ext cx="90488" cy="117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5FD59798-82F3-4F8C-813D-6BFC69C849EC}"/>
              </a:ext>
            </a:extLst>
          </p:cNvPr>
          <p:cNvSpPr txBox="1"/>
          <p:nvPr/>
        </p:nvSpPr>
        <p:spPr>
          <a:xfrm>
            <a:off x="7527249" y="1939831"/>
            <a:ext cx="27122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600" dirty="0"/>
              <a:t>11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B196AD72-7896-4DB4-B995-D3CC382192B4}"/>
              </a:ext>
            </a:extLst>
          </p:cNvPr>
          <p:cNvSpPr txBox="1"/>
          <p:nvPr/>
        </p:nvSpPr>
        <p:spPr>
          <a:xfrm>
            <a:off x="792000" y="1359339"/>
            <a:ext cx="370486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1400" b="1" dirty="0"/>
              <a:t>Deltagare</a:t>
            </a:r>
          </a:p>
          <a:p>
            <a:pPr algn="l"/>
            <a:r>
              <a:rPr lang="sv-SE" sz="1400" dirty="0"/>
              <a:t>Är ni flera så fyller ni in information här.</a:t>
            </a:r>
          </a:p>
          <a:p>
            <a:pPr algn="l"/>
            <a:r>
              <a:rPr lang="sv-SE" sz="1400" dirty="0"/>
              <a:t>Prova använda talfunktionen!</a:t>
            </a:r>
          </a:p>
          <a:p>
            <a:pPr algn="l"/>
            <a:endParaRPr lang="sv-SE" sz="1400" dirty="0"/>
          </a:p>
          <a:p>
            <a:pPr algn="l"/>
            <a:r>
              <a:rPr lang="sv-SE" sz="1400" dirty="0"/>
              <a:t>OBS! Den som fyller i behöver inte skriva in</a:t>
            </a:r>
          </a:p>
          <a:p>
            <a:pPr algn="l"/>
            <a:r>
              <a:rPr lang="sv-SE" sz="1400" dirty="0"/>
              <a:t>sitt namn, för det införs automatiskt när man </a:t>
            </a:r>
          </a:p>
          <a:p>
            <a:pPr algn="l"/>
            <a:r>
              <a:rPr lang="sv-SE" sz="1400" dirty="0"/>
              <a:t>är klar och skickar in den. </a:t>
            </a:r>
          </a:p>
          <a:p>
            <a:pPr algn="l"/>
            <a:r>
              <a:rPr lang="sv-SE" sz="1400" dirty="0"/>
              <a:t>(Syns i den webbaserad ENIA) </a:t>
            </a:r>
          </a:p>
        </p:txBody>
      </p:sp>
    </p:spTree>
    <p:extLst>
      <p:ext uri="{BB962C8B-B14F-4D97-AF65-F5344CB8AC3E}">
        <p14:creationId xmlns:p14="http://schemas.microsoft.com/office/powerpoint/2010/main" val="3394279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786D72A2-670E-45A6-AADD-A4E762AD941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600" y="1454400"/>
            <a:ext cx="1533600" cy="3189600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59945B25-4119-4709-94D1-F77B95AD80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00" y="1454400"/>
            <a:ext cx="1793253" cy="31896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45E895EB-5B5D-4BE0-8928-3D590CDD8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Personlig Checklista (Risk-U)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DA7AE168-8346-40C3-9C86-1392B58A90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B07D95-7C69-46C0-AD2A-2DA1650028AD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42B3661F-54FC-4B00-A218-C8C60DB390CF}"/>
              </a:ext>
            </a:extLst>
          </p:cNvPr>
          <p:cNvSpPr/>
          <p:nvPr/>
        </p:nvSpPr>
        <p:spPr>
          <a:xfrm>
            <a:off x="4735223" y="1459228"/>
            <a:ext cx="1533599" cy="10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02188929-B17E-42F0-ACF8-9CF76F0DB4FC}"/>
              </a:ext>
            </a:extLst>
          </p:cNvPr>
          <p:cNvSpPr/>
          <p:nvPr/>
        </p:nvSpPr>
        <p:spPr>
          <a:xfrm>
            <a:off x="6480000" y="1472670"/>
            <a:ext cx="1792185" cy="893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12FF4212-B327-4DA4-9A08-159158433FB2}"/>
              </a:ext>
            </a:extLst>
          </p:cNvPr>
          <p:cNvSpPr txBox="1"/>
          <p:nvPr/>
        </p:nvSpPr>
        <p:spPr>
          <a:xfrm>
            <a:off x="5103098" y="1138256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1400"/>
              <a:t>Android</a:t>
            </a:r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A6D95186-7D55-432B-B26C-80EE7141E870}"/>
              </a:ext>
            </a:extLst>
          </p:cNvPr>
          <p:cNvSpPr txBox="1"/>
          <p:nvPr/>
        </p:nvSpPr>
        <p:spPr>
          <a:xfrm>
            <a:off x="7000027" y="1153166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1400"/>
              <a:t>IPhone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0DF357DF-0E87-46D9-AD90-AA371D7EFE52}"/>
              </a:ext>
            </a:extLst>
          </p:cNvPr>
          <p:cNvSpPr/>
          <p:nvPr/>
        </p:nvSpPr>
        <p:spPr>
          <a:xfrm>
            <a:off x="7617619" y="1979420"/>
            <a:ext cx="90488" cy="117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5FD59798-82F3-4F8C-813D-6BFC69C849EC}"/>
              </a:ext>
            </a:extLst>
          </p:cNvPr>
          <p:cNvSpPr txBox="1"/>
          <p:nvPr/>
        </p:nvSpPr>
        <p:spPr>
          <a:xfrm>
            <a:off x="7527249" y="1939831"/>
            <a:ext cx="27122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600" dirty="0"/>
              <a:t>11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B196AD72-7896-4DB4-B995-D3CC382192B4}"/>
              </a:ext>
            </a:extLst>
          </p:cNvPr>
          <p:cNvSpPr txBox="1"/>
          <p:nvPr/>
        </p:nvSpPr>
        <p:spPr>
          <a:xfrm>
            <a:off x="792000" y="1454400"/>
            <a:ext cx="390498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1400" dirty="0"/>
              <a:t>Beskriv objekt</a:t>
            </a:r>
          </a:p>
          <a:p>
            <a:pPr algn="l"/>
            <a:r>
              <a:rPr lang="sv-SE" sz="1400" dirty="0"/>
              <a:t>Här kan du skriva t.ex. platsen som arbetet </a:t>
            </a:r>
          </a:p>
          <a:p>
            <a:pPr algn="l"/>
            <a:r>
              <a:rPr lang="sv-SE" sz="1400" dirty="0"/>
              <a:t>skall utföras på, tillsammans med PM-nummer.</a:t>
            </a:r>
          </a:p>
          <a:p>
            <a:pPr algn="l"/>
            <a:endParaRPr lang="sv-SE" sz="1400" dirty="0"/>
          </a:p>
          <a:p>
            <a:pPr algn="l"/>
            <a:r>
              <a:rPr lang="sv-SE" sz="1400" dirty="0"/>
              <a:t>T.ex. Dundret patrullering PM 123456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4A104733-CF8B-4560-A715-0BB08C46EE56}"/>
              </a:ext>
            </a:extLst>
          </p:cNvPr>
          <p:cNvSpPr/>
          <p:nvPr/>
        </p:nvSpPr>
        <p:spPr>
          <a:xfrm>
            <a:off x="4771555" y="3775355"/>
            <a:ext cx="936376" cy="80963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7AEBCA4F-1BEB-40DD-8F9D-2CC1E7939C33}"/>
              </a:ext>
            </a:extLst>
          </p:cNvPr>
          <p:cNvSpPr txBox="1"/>
          <p:nvPr/>
        </p:nvSpPr>
        <p:spPr>
          <a:xfrm>
            <a:off x="4708988" y="3731197"/>
            <a:ext cx="1061509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500" dirty="0"/>
              <a:t>Erik Arlbring &amp; Christer Espling</a:t>
            </a:r>
          </a:p>
        </p:txBody>
      </p:sp>
      <p:sp>
        <p:nvSpPr>
          <p:cNvPr id="24" name="textruta 23">
            <a:extLst>
              <a:ext uri="{FF2B5EF4-FFF2-40B4-BE49-F238E27FC236}">
                <a16:creationId xmlns:a16="http://schemas.microsoft.com/office/drawing/2014/main" id="{7CE68F18-5C1C-48BC-B2C4-C0857C17228D}"/>
              </a:ext>
            </a:extLst>
          </p:cNvPr>
          <p:cNvSpPr txBox="1"/>
          <p:nvPr/>
        </p:nvSpPr>
        <p:spPr>
          <a:xfrm>
            <a:off x="6479999" y="4026261"/>
            <a:ext cx="1061509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500" dirty="0"/>
              <a:t>Erik Arlbring &amp; Christer Espling</a:t>
            </a:r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DFC3750D-E0E0-4E90-B409-EF6DC5D46B16}"/>
              </a:ext>
            </a:extLst>
          </p:cNvPr>
          <p:cNvSpPr/>
          <p:nvPr/>
        </p:nvSpPr>
        <p:spPr>
          <a:xfrm>
            <a:off x="4746790" y="3978436"/>
            <a:ext cx="1523631" cy="20479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5E66981D-60EA-4571-9A1D-0D0BEA1067E0}"/>
              </a:ext>
            </a:extLst>
          </p:cNvPr>
          <p:cNvSpPr/>
          <p:nvPr/>
        </p:nvSpPr>
        <p:spPr>
          <a:xfrm>
            <a:off x="6479999" y="4214267"/>
            <a:ext cx="1792185" cy="380185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90512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786D72A2-670E-45A6-AADD-A4E762AD941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600" y="1454400"/>
            <a:ext cx="1533600" cy="3189600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59945B25-4119-4709-94D1-F77B95AD80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00" y="1454400"/>
            <a:ext cx="1793253" cy="31896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45E895EB-5B5D-4BE0-8928-3D590CDD8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Personlig Checklista (Risk-U)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DA7AE168-8346-40C3-9C86-1392B58A90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B07D95-7C69-46C0-AD2A-2DA1650028AD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42B3661F-54FC-4B00-A218-C8C60DB390CF}"/>
              </a:ext>
            </a:extLst>
          </p:cNvPr>
          <p:cNvSpPr/>
          <p:nvPr/>
        </p:nvSpPr>
        <p:spPr>
          <a:xfrm>
            <a:off x="4735223" y="1459228"/>
            <a:ext cx="1533599" cy="10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02188929-B17E-42F0-ACF8-9CF76F0DB4FC}"/>
              </a:ext>
            </a:extLst>
          </p:cNvPr>
          <p:cNvSpPr/>
          <p:nvPr/>
        </p:nvSpPr>
        <p:spPr>
          <a:xfrm>
            <a:off x="6480000" y="1472670"/>
            <a:ext cx="1792185" cy="893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12FF4212-B327-4DA4-9A08-159158433FB2}"/>
              </a:ext>
            </a:extLst>
          </p:cNvPr>
          <p:cNvSpPr txBox="1"/>
          <p:nvPr/>
        </p:nvSpPr>
        <p:spPr>
          <a:xfrm>
            <a:off x="5103098" y="1138256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1400"/>
              <a:t>Android</a:t>
            </a:r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A6D95186-7D55-432B-B26C-80EE7141E870}"/>
              </a:ext>
            </a:extLst>
          </p:cNvPr>
          <p:cNvSpPr txBox="1"/>
          <p:nvPr/>
        </p:nvSpPr>
        <p:spPr>
          <a:xfrm>
            <a:off x="7000027" y="1153166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1400"/>
              <a:t>IPhone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0DF357DF-0E87-46D9-AD90-AA371D7EFE52}"/>
              </a:ext>
            </a:extLst>
          </p:cNvPr>
          <p:cNvSpPr/>
          <p:nvPr/>
        </p:nvSpPr>
        <p:spPr>
          <a:xfrm>
            <a:off x="7617619" y="1979420"/>
            <a:ext cx="90488" cy="117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5FD59798-82F3-4F8C-813D-6BFC69C849EC}"/>
              </a:ext>
            </a:extLst>
          </p:cNvPr>
          <p:cNvSpPr txBox="1"/>
          <p:nvPr/>
        </p:nvSpPr>
        <p:spPr>
          <a:xfrm>
            <a:off x="7527249" y="1939831"/>
            <a:ext cx="27122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600" dirty="0"/>
              <a:t>11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B196AD72-7896-4DB4-B995-D3CC382192B4}"/>
              </a:ext>
            </a:extLst>
          </p:cNvPr>
          <p:cNvSpPr txBox="1"/>
          <p:nvPr/>
        </p:nvSpPr>
        <p:spPr>
          <a:xfrm>
            <a:off x="792000" y="1454400"/>
            <a:ext cx="3765774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b="1" dirty="0"/>
              <a:t>Foto dokumentation</a:t>
            </a:r>
          </a:p>
          <a:p>
            <a:r>
              <a:rPr lang="sv-SE" sz="1400" dirty="0"/>
              <a:t>Det finns många fördelar med att fotografera</a:t>
            </a:r>
          </a:p>
          <a:p>
            <a:r>
              <a:rPr lang="sv-SE" sz="1400" dirty="0"/>
              <a:t>arbetsplatsen. Detta möjliggör uppföljning av </a:t>
            </a:r>
            <a:br>
              <a:rPr lang="sv-SE" sz="1400" dirty="0"/>
            </a:br>
            <a:r>
              <a:rPr lang="sv-SE" sz="1400" dirty="0"/>
              <a:t>eventuella risker för dig i </a:t>
            </a:r>
            <a:r>
              <a:rPr lang="sv-SE" sz="1400" dirty="0" err="1"/>
              <a:t>samrådan</a:t>
            </a:r>
            <a:r>
              <a:rPr lang="sv-SE" sz="1400" dirty="0"/>
              <a:t> med </a:t>
            </a:r>
            <a:br>
              <a:rPr lang="sv-SE" sz="1400" dirty="0"/>
            </a:br>
            <a:r>
              <a:rPr lang="sv-SE" sz="1400" dirty="0"/>
              <a:t>din chef/projektledare.</a:t>
            </a:r>
          </a:p>
          <a:p>
            <a:endParaRPr lang="sv-SE" sz="1400" dirty="0"/>
          </a:p>
          <a:p>
            <a:r>
              <a:rPr lang="sv-SE" sz="1400" dirty="0"/>
              <a:t>Men tänk på att det råder </a:t>
            </a:r>
          </a:p>
          <a:p>
            <a:r>
              <a:rPr lang="sv-SE" sz="1400" dirty="0"/>
              <a:t>fotoförbud på skyddsobjekt. </a:t>
            </a:r>
            <a:endParaRPr lang="sv-SE" sz="1400" dirty="0">
              <a:cs typeface="Arial"/>
            </a:endParaRPr>
          </a:p>
          <a:p>
            <a:endParaRPr lang="sv-SE" sz="1400" dirty="0">
              <a:cs typeface="Arial"/>
            </a:endParaRPr>
          </a:p>
          <a:p>
            <a:r>
              <a:rPr lang="sv-SE" sz="1400">
                <a:cs typeface="Arial"/>
              </a:rPr>
              <a:t>Man </a:t>
            </a:r>
            <a:r>
              <a:rPr lang="sv-SE" sz="1400" dirty="0">
                <a:cs typeface="Arial"/>
              </a:rPr>
              <a:t>har samma möjlighet att lägga till foto </a:t>
            </a:r>
          </a:p>
          <a:p>
            <a:r>
              <a:rPr lang="sv-SE" sz="1400" dirty="0">
                <a:cs typeface="Arial"/>
              </a:rPr>
              <a:t>under kommentarer.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4A104733-CF8B-4560-A715-0BB08C46EE56}"/>
              </a:ext>
            </a:extLst>
          </p:cNvPr>
          <p:cNvSpPr/>
          <p:nvPr/>
        </p:nvSpPr>
        <p:spPr>
          <a:xfrm>
            <a:off x="4771555" y="3775355"/>
            <a:ext cx="936376" cy="80963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7AEBCA4F-1BEB-40DD-8F9D-2CC1E7939C33}"/>
              </a:ext>
            </a:extLst>
          </p:cNvPr>
          <p:cNvSpPr txBox="1"/>
          <p:nvPr/>
        </p:nvSpPr>
        <p:spPr>
          <a:xfrm>
            <a:off x="4708988" y="3729028"/>
            <a:ext cx="1061509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500" dirty="0"/>
              <a:t>Erik Arlbring &amp; Christer Espling</a:t>
            </a:r>
          </a:p>
        </p:txBody>
      </p:sp>
      <p:sp>
        <p:nvSpPr>
          <p:cNvPr id="24" name="textruta 23">
            <a:extLst>
              <a:ext uri="{FF2B5EF4-FFF2-40B4-BE49-F238E27FC236}">
                <a16:creationId xmlns:a16="http://schemas.microsoft.com/office/drawing/2014/main" id="{7CE68F18-5C1C-48BC-B2C4-C0857C17228D}"/>
              </a:ext>
            </a:extLst>
          </p:cNvPr>
          <p:cNvSpPr txBox="1"/>
          <p:nvPr/>
        </p:nvSpPr>
        <p:spPr>
          <a:xfrm>
            <a:off x="6479999" y="4026261"/>
            <a:ext cx="1061509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500" dirty="0"/>
              <a:t>Erik Arlbring &amp; Christer Espling</a:t>
            </a: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D2914CE9-4BF6-4407-8397-5A4E3F13D1E3}"/>
              </a:ext>
            </a:extLst>
          </p:cNvPr>
          <p:cNvSpPr/>
          <p:nvPr/>
        </p:nvSpPr>
        <p:spPr>
          <a:xfrm>
            <a:off x="4811878" y="4031341"/>
            <a:ext cx="936376" cy="80963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9" name="textruta 28">
            <a:extLst>
              <a:ext uri="{FF2B5EF4-FFF2-40B4-BE49-F238E27FC236}">
                <a16:creationId xmlns:a16="http://schemas.microsoft.com/office/drawing/2014/main" id="{759213B2-7D33-4E75-9CE4-2990DCC15D62}"/>
              </a:ext>
            </a:extLst>
          </p:cNvPr>
          <p:cNvSpPr txBox="1"/>
          <p:nvPr/>
        </p:nvSpPr>
        <p:spPr>
          <a:xfrm>
            <a:off x="4716755" y="3987183"/>
            <a:ext cx="1085554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500" dirty="0"/>
              <a:t>Dundret patrullering PM 123456</a:t>
            </a:r>
          </a:p>
        </p:txBody>
      </p:sp>
      <p:sp>
        <p:nvSpPr>
          <p:cNvPr id="30" name="textruta 29">
            <a:extLst>
              <a:ext uri="{FF2B5EF4-FFF2-40B4-BE49-F238E27FC236}">
                <a16:creationId xmlns:a16="http://schemas.microsoft.com/office/drawing/2014/main" id="{D997EB87-636B-4C14-9B99-DC46D89AA17C}"/>
              </a:ext>
            </a:extLst>
          </p:cNvPr>
          <p:cNvSpPr txBox="1"/>
          <p:nvPr/>
        </p:nvSpPr>
        <p:spPr>
          <a:xfrm>
            <a:off x="6479999" y="4365453"/>
            <a:ext cx="1085554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500" dirty="0"/>
              <a:t>Dundret patrullering PM 123456</a:t>
            </a:r>
          </a:p>
        </p:txBody>
      </p:sp>
      <p:sp>
        <p:nvSpPr>
          <p:cNvPr id="6" name="Ellips 5">
            <a:extLst>
              <a:ext uri="{FF2B5EF4-FFF2-40B4-BE49-F238E27FC236}">
                <a16:creationId xmlns:a16="http://schemas.microsoft.com/office/drawing/2014/main" id="{D4B4DCD9-785E-4A84-95F4-9A64D33DB6F8}"/>
              </a:ext>
            </a:extLst>
          </p:cNvPr>
          <p:cNvSpPr/>
          <p:nvPr/>
        </p:nvSpPr>
        <p:spPr>
          <a:xfrm>
            <a:off x="4735223" y="3226709"/>
            <a:ext cx="502418" cy="5040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ln>
                <a:solidFill>
                  <a:schemeClr val="accent2"/>
                </a:solidFill>
              </a:ln>
            </a:endParaRPr>
          </a:p>
        </p:txBody>
      </p:sp>
      <p:sp>
        <p:nvSpPr>
          <p:cNvPr id="31" name="Ellips 30">
            <a:extLst>
              <a:ext uri="{FF2B5EF4-FFF2-40B4-BE49-F238E27FC236}">
                <a16:creationId xmlns:a16="http://schemas.microsoft.com/office/drawing/2014/main" id="{19ADF0B9-38EC-4FB0-8FCB-BE3134391DD2}"/>
              </a:ext>
            </a:extLst>
          </p:cNvPr>
          <p:cNvSpPr/>
          <p:nvPr/>
        </p:nvSpPr>
        <p:spPr>
          <a:xfrm>
            <a:off x="6414972" y="3380419"/>
            <a:ext cx="502418" cy="5040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ln>
                <a:solidFill>
                  <a:schemeClr val="accent2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775620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objekt 16">
            <a:extLst>
              <a:ext uri="{FF2B5EF4-FFF2-40B4-BE49-F238E27FC236}">
                <a16:creationId xmlns:a16="http://schemas.microsoft.com/office/drawing/2014/main" id="{47F8F4A0-7F2E-4D62-BD2D-89E911B2D9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3" t="8325" r="45379"/>
          <a:stretch/>
        </p:blipFill>
        <p:spPr>
          <a:xfrm>
            <a:off x="7231113" y="7029"/>
            <a:ext cx="1912387" cy="2327671"/>
          </a:xfrm>
          <a:prstGeom prst="rect">
            <a:avLst/>
          </a:prstGeom>
        </p:spPr>
      </p:pic>
      <p:pic>
        <p:nvPicPr>
          <p:cNvPr id="9" name="Bildobjekt 8" descr="En bild som visar lastbil, utomhus, person, grön&#10;&#10;Automatiskt genererad beskrivning">
            <a:extLst>
              <a:ext uri="{FF2B5EF4-FFF2-40B4-BE49-F238E27FC236}">
                <a16:creationId xmlns:a16="http://schemas.microsoft.com/office/drawing/2014/main" id="{62994B3B-CE75-4003-82FE-0347FBB678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5495" y="-2029"/>
            <a:ext cx="2812558" cy="2246386"/>
          </a:xfrm>
          <a:prstGeom prst="rect">
            <a:avLst/>
          </a:prstGeom>
        </p:spPr>
      </p:pic>
      <p:pic>
        <p:nvPicPr>
          <p:cNvPr id="16" name="Bildobjekt 15" descr="En bild som visar person, stående&#10;&#10;Automatiskt genererad beskrivning">
            <a:extLst>
              <a:ext uri="{FF2B5EF4-FFF2-40B4-BE49-F238E27FC236}">
                <a16:creationId xmlns:a16="http://schemas.microsoft.com/office/drawing/2014/main" id="{F262C546-4641-4D71-80E8-6B4500224B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70"/>
          <a:stretch/>
        </p:blipFill>
        <p:spPr>
          <a:xfrm>
            <a:off x="1990226" y="2886823"/>
            <a:ext cx="1838258" cy="2259432"/>
          </a:xfrm>
          <a:prstGeom prst="rect">
            <a:avLst/>
          </a:prstGeom>
        </p:spPr>
      </p:pic>
      <p:pic>
        <p:nvPicPr>
          <p:cNvPr id="7" name="Bildobjekt 6" descr="En bild som visar träd, utomhus, växt, grön&#10;&#10;Automatiskt genererad beskrivning">
            <a:extLst>
              <a:ext uri="{FF2B5EF4-FFF2-40B4-BE49-F238E27FC236}">
                <a16:creationId xmlns:a16="http://schemas.microsoft.com/office/drawing/2014/main" id="{5CAF27DB-EA76-4F14-B99D-98F3E0A9367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0" r="33656" b="27686"/>
          <a:stretch/>
        </p:blipFill>
        <p:spPr>
          <a:xfrm flipH="1">
            <a:off x="-1" y="2059317"/>
            <a:ext cx="2062368" cy="3084184"/>
          </a:xfrm>
          <a:prstGeom prst="rect">
            <a:avLst/>
          </a:prstGeom>
        </p:spPr>
      </p:pic>
      <p:pic>
        <p:nvPicPr>
          <p:cNvPr id="5" name="Bildobjekt 4" descr="En bild som visar himmel, utomhus, person&#10;&#10;Automatiskt genererad beskrivning">
            <a:extLst>
              <a:ext uri="{FF2B5EF4-FFF2-40B4-BE49-F238E27FC236}">
                <a16:creationId xmlns:a16="http://schemas.microsoft.com/office/drawing/2014/main" id="{66CDABA0-B17F-4038-86E6-2D83AF4DCD4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8" t="14650" r="31257"/>
          <a:stretch/>
        </p:blipFill>
        <p:spPr>
          <a:xfrm flipH="1">
            <a:off x="4744993" y="-1460"/>
            <a:ext cx="2486120" cy="2748920"/>
          </a:xfrm>
          <a:prstGeom prst="rect">
            <a:avLst/>
          </a:prstGeom>
        </p:spPr>
      </p:pic>
      <p:pic>
        <p:nvPicPr>
          <p:cNvPr id="13" name="Bildobjekt 12" descr="En bild som visar utomhus, berg, natur, flyger&#10;&#10;Automatiskt genererad beskrivning">
            <a:extLst>
              <a:ext uri="{FF2B5EF4-FFF2-40B4-BE49-F238E27FC236}">
                <a16:creationId xmlns:a16="http://schemas.microsoft.com/office/drawing/2014/main" id="{F3454223-C736-4DF1-869A-47AA1105876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51" t="38321" r="37138" b="29108"/>
          <a:stretch/>
        </p:blipFill>
        <p:spPr>
          <a:xfrm>
            <a:off x="6827829" y="2330095"/>
            <a:ext cx="2316172" cy="2813406"/>
          </a:xfrm>
          <a:prstGeom prst="rect">
            <a:avLst/>
          </a:prstGeom>
        </p:spPr>
      </p:pic>
      <p:sp>
        <p:nvSpPr>
          <p:cNvPr id="8" name="Platshållare för bildnummer 7">
            <a:extLst>
              <a:ext uri="{FF2B5EF4-FFF2-40B4-BE49-F238E27FC236}">
                <a16:creationId xmlns:a16="http://schemas.microsoft.com/office/drawing/2014/main" id="{EF99ABAF-E189-483F-85D2-7A6747F06A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B07D95-7C69-46C0-AD2A-2DA1650028AD}" type="slidenum">
              <a:rPr lang="en-GB" noProof="0" smtClean="0"/>
              <a:pPr/>
              <a:t>2</a:t>
            </a:fld>
            <a:endParaRPr lang="en-GB" noProof="0"/>
          </a:p>
        </p:txBody>
      </p:sp>
      <p:pic>
        <p:nvPicPr>
          <p:cNvPr id="3" name="Bildobjekt 2" descr="En bild som visar person, person, utomhus, byggnad&#10;&#10;Automatiskt genererad beskrivning">
            <a:extLst>
              <a:ext uri="{FF2B5EF4-FFF2-40B4-BE49-F238E27FC236}">
                <a16:creationId xmlns:a16="http://schemas.microsoft.com/office/drawing/2014/main" id="{7F17EAE5-B1F6-4C69-A4DE-6011220B40A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0" t="17515" r="36786" b="6229"/>
          <a:stretch/>
        </p:blipFill>
        <p:spPr>
          <a:xfrm>
            <a:off x="500" y="0"/>
            <a:ext cx="2311030" cy="2693996"/>
          </a:xfrm>
          <a:prstGeom prst="rect">
            <a:avLst/>
          </a:prstGeom>
        </p:spPr>
      </p:pic>
      <p:pic>
        <p:nvPicPr>
          <p:cNvPr id="4" name="Bildobjekt 3" descr="En bild som visar person, byggnad, utomhus, stående&#10;&#10;Automatiskt genererad beskrivning">
            <a:extLst>
              <a:ext uri="{FF2B5EF4-FFF2-40B4-BE49-F238E27FC236}">
                <a16:creationId xmlns:a16="http://schemas.microsoft.com/office/drawing/2014/main" id="{A6458739-3C8E-48F7-A5D5-32136C3F9F8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4" t="19493" b="27341"/>
          <a:stretch/>
        </p:blipFill>
        <p:spPr>
          <a:xfrm>
            <a:off x="3703941" y="3084184"/>
            <a:ext cx="3445618" cy="2059316"/>
          </a:xfrm>
          <a:prstGeom prst="rect">
            <a:avLst/>
          </a:prstGeom>
        </p:spPr>
      </p:pic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A1C15D34-01C4-4F8B-A64F-67D7D822D5E0}"/>
              </a:ext>
            </a:extLst>
          </p:cNvPr>
          <p:cNvGraphicFramePr/>
          <p:nvPr/>
        </p:nvGraphicFramePr>
        <p:xfrm>
          <a:off x="1500487" y="1648271"/>
          <a:ext cx="6096000" cy="14614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8702623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>
            <a:extLst>
              <a:ext uri="{FF2B5EF4-FFF2-40B4-BE49-F238E27FC236}">
                <a16:creationId xmlns:a16="http://schemas.microsoft.com/office/drawing/2014/main" id="{00BF32ED-D378-46DA-8F31-BC9021BBF7A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600" y="1454400"/>
            <a:ext cx="1533600" cy="3189600"/>
          </a:xfrm>
          <a:prstGeom prst="rect">
            <a:avLst/>
          </a:prstGeom>
        </p:spPr>
      </p:pic>
      <p:sp>
        <p:nvSpPr>
          <p:cNvPr id="12" name="textruta 11">
            <a:extLst>
              <a:ext uri="{FF2B5EF4-FFF2-40B4-BE49-F238E27FC236}">
                <a16:creationId xmlns:a16="http://schemas.microsoft.com/office/drawing/2014/main" id="{12A18DDD-75CB-4A24-8689-2D534B00C38A}"/>
              </a:ext>
            </a:extLst>
          </p:cNvPr>
          <p:cNvSpPr txBox="1"/>
          <p:nvPr/>
        </p:nvSpPr>
        <p:spPr>
          <a:xfrm>
            <a:off x="169200" y="1467293"/>
            <a:ext cx="4618505" cy="32470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sv-SE" sz="1400" dirty="0"/>
              <a:t>Vi ska titta på några av frågeställningarna som följer?</a:t>
            </a:r>
          </a:p>
          <a:p>
            <a:pPr marL="0" defTabSz="265113"/>
            <a:endParaRPr lang="sv-SE" sz="300" dirty="0"/>
          </a:p>
          <a:p>
            <a:pPr marL="0" lvl="1" defTabSz="265113"/>
            <a:r>
              <a:rPr lang="sv-SE" sz="1400" b="1" dirty="0"/>
              <a:t>Har du och arbetslaget tagit del av riskhantering vid planeringen? (Risk-P)</a:t>
            </a:r>
            <a:endParaRPr lang="sv-SE" sz="1400" b="1" dirty="0">
              <a:cs typeface="Arial"/>
            </a:endParaRPr>
          </a:p>
          <a:p>
            <a:pPr marL="0" lvl="1" defTabSz="265113"/>
            <a:r>
              <a:rPr lang="sv-SE" sz="1100" dirty="0"/>
              <a:t>Varje arbete skall föregås av en riskbedömning som man ser i planerings skedet. Denna Risk-P hjälper dig att se eventuella faror i det arbetet du skall utföra och vilka åtgärder du skall vidta för att minska risken i arbetet.</a:t>
            </a:r>
            <a:endParaRPr lang="sv-SE" sz="700" dirty="0"/>
          </a:p>
          <a:p>
            <a:pPr algn="l"/>
            <a:r>
              <a:rPr lang="sv-SE" sz="1400" b="1" dirty="0"/>
              <a:t>Är arbetsmetod vald enligt ESA i Risk-P</a:t>
            </a:r>
            <a:endParaRPr lang="sv-SE" sz="1400" b="1" dirty="0">
              <a:cs typeface="Arial"/>
            </a:endParaRPr>
          </a:p>
          <a:p>
            <a:r>
              <a:rPr lang="sv-SE" sz="1100" dirty="0">
                <a:cs typeface="Arial"/>
              </a:rPr>
              <a:t>Allt elektrisk arbete skall förgås av ett metod val i Risk-P</a:t>
            </a:r>
          </a:p>
          <a:p>
            <a:r>
              <a:rPr lang="sv-SE" sz="1100" dirty="0">
                <a:cs typeface="Arial"/>
              </a:rPr>
              <a:t>Det är av stor vikt att man tydliggör detta genom att skriva metoden i kommentarer. T.ex. ANS = Arbete Nära Spänning.</a:t>
            </a:r>
          </a:p>
          <a:p>
            <a:r>
              <a:rPr lang="sv-SE" sz="1100" dirty="0">
                <a:cs typeface="Arial"/>
              </a:rPr>
              <a:t>AUS = Arbete Utan Spänning</a:t>
            </a:r>
            <a:br>
              <a:rPr lang="sv-SE" sz="1100" dirty="0">
                <a:cs typeface="Arial"/>
              </a:rPr>
            </a:br>
            <a:r>
              <a:rPr lang="sv-SE" sz="1100" dirty="0">
                <a:cs typeface="Arial"/>
              </a:rPr>
              <a:t>ANS = Arbete Nära Spänning</a:t>
            </a:r>
          </a:p>
          <a:p>
            <a:r>
              <a:rPr lang="sv-SE" sz="1100" dirty="0">
                <a:cs typeface="Arial"/>
              </a:rPr>
              <a:t>AMS = Arbete Med Spänning</a:t>
            </a:r>
          </a:p>
          <a:p>
            <a:r>
              <a:rPr lang="sv-SE" sz="1400" b="1" dirty="0"/>
              <a:t>Är elsäkerhetsledaren utsedd?</a:t>
            </a:r>
            <a:endParaRPr lang="sv-SE" sz="1400" b="1" dirty="0">
              <a:cs typeface="Arial"/>
            </a:endParaRPr>
          </a:p>
          <a:p>
            <a:r>
              <a:rPr lang="sv-SE" sz="1100" dirty="0"/>
              <a:t>Här sätter ni namnet på den person som är utsedd elsäkerhetsledare.</a:t>
            </a:r>
            <a:endParaRPr lang="sv-SE" sz="1400" dirty="0"/>
          </a:p>
          <a:p>
            <a:r>
              <a:rPr lang="sv-SE" sz="1100" dirty="0">
                <a:cs typeface="Arial"/>
              </a:rPr>
              <a:t>Det är inte alltid så att det är elsäkerhetsledaren som fyller i checklistan.</a:t>
            </a:r>
            <a:endParaRPr lang="sv-SE" sz="1000" dirty="0">
              <a:cs typeface="Arial"/>
            </a:endParaRP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16B7C860-0641-4CC6-BE83-576A6BFFF5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00" y="1454400"/>
            <a:ext cx="1793253" cy="31896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6028CF70-464E-4A18-AD11-2955793F1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Personlig Checklista (Risk-U)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F39FDC8A-80B9-43EC-BCDA-155EA41F5F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B07D95-7C69-46C0-AD2A-2DA1650028AD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9278FE1E-4C84-4315-9C46-A49FCC4F3B68}"/>
              </a:ext>
            </a:extLst>
          </p:cNvPr>
          <p:cNvSpPr/>
          <p:nvPr/>
        </p:nvSpPr>
        <p:spPr>
          <a:xfrm>
            <a:off x="4749510" y="1471133"/>
            <a:ext cx="1520911" cy="893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BAD12F1B-2D5A-4D40-85F8-26477170685C}"/>
              </a:ext>
            </a:extLst>
          </p:cNvPr>
          <p:cNvSpPr/>
          <p:nvPr/>
        </p:nvSpPr>
        <p:spPr>
          <a:xfrm>
            <a:off x="6480000" y="1472670"/>
            <a:ext cx="1792185" cy="893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0CA5DA00-1BFA-4082-95B1-021974B06596}"/>
              </a:ext>
            </a:extLst>
          </p:cNvPr>
          <p:cNvSpPr txBox="1"/>
          <p:nvPr/>
        </p:nvSpPr>
        <p:spPr>
          <a:xfrm>
            <a:off x="5103098" y="1138256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1400"/>
              <a:t>Android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B88E5C07-CA17-47FE-957F-CED604D922E2}"/>
              </a:ext>
            </a:extLst>
          </p:cNvPr>
          <p:cNvSpPr txBox="1"/>
          <p:nvPr/>
        </p:nvSpPr>
        <p:spPr>
          <a:xfrm>
            <a:off x="7000027" y="1153166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1400"/>
              <a:t>IPhone</a:t>
            </a:r>
          </a:p>
        </p:txBody>
      </p:sp>
    </p:spTree>
    <p:extLst>
      <p:ext uri="{BB962C8B-B14F-4D97-AF65-F5344CB8AC3E}">
        <p14:creationId xmlns:p14="http://schemas.microsoft.com/office/powerpoint/2010/main" val="37158702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En bild som visar text&#10;&#10;Automatiskt genererad beskrivning">
            <a:extLst>
              <a:ext uri="{FF2B5EF4-FFF2-40B4-BE49-F238E27FC236}">
                <a16:creationId xmlns:a16="http://schemas.microsoft.com/office/drawing/2014/main" id="{AA029ED4-1F98-4FB8-80B6-140090CAE70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600" y="1454400"/>
            <a:ext cx="1533600" cy="318960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46C9E77D-7DEE-41E8-A3B2-FC1784C68D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00" y="1454400"/>
            <a:ext cx="1793253" cy="31896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6028CF70-464E-4A18-AD11-2955793F1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Personlig Checklista (Risk-U)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F39FDC8A-80B9-43EC-BCDA-155EA41F5F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B07D95-7C69-46C0-AD2A-2DA1650028AD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12A18DDD-75CB-4A24-8689-2D534B00C38A}"/>
              </a:ext>
            </a:extLst>
          </p:cNvPr>
          <p:cNvSpPr txBox="1"/>
          <p:nvPr/>
        </p:nvSpPr>
        <p:spPr>
          <a:xfrm>
            <a:off x="792163" y="1467293"/>
            <a:ext cx="382003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Vi ska titta på ny typ av frågeställning för 2022</a:t>
            </a:r>
          </a:p>
          <a:p>
            <a:pPr algn="l"/>
            <a:endParaRPr lang="sv-SE" sz="1300" dirty="0"/>
          </a:p>
          <a:p>
            <a:pPr algn="l"/>
            <a:r>
              <a:rPr lang="sv-SE" sz="1300" b="1" dirty="0"/>
              <a:t>2.6 Risker för</a:t>
            </a:r>
          </a:p>
          <a:p>
            <a:pPr algn="l"/>
            <a:r>
              <a:rPr lang="sv-SE" sz="1300" dirty="0"/>
              <a:t>- Halkolycka</a:t>
            </a:r>
          </a:p>
          <a:p>
            <a:pPr algn="l"/>
            <a:r>
              <a:rPr lang="sv-SE" sz="1300" dirty="0"/>
              <a:t>- Fallolycka</a:t>
            </a:r>
          </a:p>
          <a:p>
            <a:pPr algn="l"/>
            <a:r>
              <a:rPr lang="sv-SE" sz="1300" dirty="0"/>
              <a:t>- Kläm- Skär- Brännskada</a:t>
            </a:r>
          </a:p>
          <a:p>
            <a:pPr algn="l"/>
            <a:r>
              <a:rPr lang="sv-SE" sz="1300" dirty="0"/>
              <a:t>- Nedfallande, flygande föremål.</a:t>
            </a:r>
          </a:p>
          <a:p>
            <a:pPr algn="l"/>
            <a:endParaRPr lang="sv-SE" sz="1300" b="1" dirty="0"/>
          </a:p>
          <a:p>
            <a:pPr algn="l"/>
            <a:r>
              <a:rPr lang="sv-SE" sz="1300" dirty="0"/>
              <a:t>I 2022 listor har vi plockat ihop flera frågeställningar i samma fråga. Detta är för att göra varje lista kortare med mindre rader. Så om man bedömer att man har någon av dessa 4 risker så sätter man </a:t>
            </a:r>
            <a:r>
              <a:rPr lang="sv-SE" sz="1300" b="1" dirty="0"/>
              <a:t>Ja</a:t>
            </a:r>
            <a:r>
              <a:rPr lang="sv-SE" sz="1300" dirty="0"/>
              <a:t> och beskriver risken under kommentarer. Har man inte någon av dessa risker så sätter man </a:t>
            </a:r>
            <a:r>
              <a:rPr lang="sv-SE" sz="1300" b="1" dirty="0"/>
              <a:t>Nej</a:t>
            </a:r>
            <a:r>
              <a:rPr lang="sv-SE" sz="1300" dirty="0"/>
              <a:t>. Är det så att det arbete man utför inte berörs av dessa risker så sätter man </a:t>
            </a:r>
            <a:r>
              <a:rPr lang="sv-SE" sz="1300" b="1" dirty="0"/>
              <a:t>N/A.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C7A2C8DA-5FF0-4E99-977A-BDBE41B67C50}"/>
              </a:ext>
            </a:extLst>
          </p:cNvPr>
          <p:cNvSpPr/>
          <p:nvPr/>
        </p:nvSpPr>
        <p:spPr>
          <a:xfrm>
            <a:off x="4749510" y="1471133"/>
            <a:ext cx="1520911" cy="893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9FFA00FC-3237-4704-A1EB-42EF0D3CF77A}"/>
              </a:ext>
            </a:extLst>
          </p:cNvPr>
          <p:cNvSpPr/>
          <p:nvPr/>
        </p:nvSpPr>
        <p:spPr>
          <a:xfrm>
            <a:off x="6480000" y="1472670"/>
            <a:ext cx="1792185" cy="893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1C768C5F-711F-4BCF-91AB-D494B8B6BEE4}"/>
              </a:ext>
            </a:extLst>
          </p:cNvPr>
          <p:cNvSpPr txBox="1"/>
          <p:nvPr/>
        </p:nvSpPr>
        <p:spPr>
          <a:xfrm>
            <a:off x="5103098" y="1138256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1400"/>
              <a:t>Android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86E54B0C-6BB1-47D8-AB5A-75AA871261A0}"/>
              </a:ext>
            </a:extLst>
          </p:cNvPr>
          <p:cNvSpPr txBox="1"/>
          <p:nvPr/>
        </p:nvSpPr>
        <p:spPr>
          <a:xfrm>
            <a:off x="7000027" y="1153166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1400"/>
              <a:t>IPhone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3D45F318-CA63-48C5-8FCB-50080A95EE7B}"/>
              </a:ext>
            </a:extLst>
          </p:cNvPr>
          <p:cNvSpPr/>
          <p:nvPr/>
        </p:nvSpPr>
        <p:spPr>
          <a:xfrm>
            <a:off x="6479998" y="2859107"/>
            <a:ext cx="1792185" cy="1094919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7EAC77CB-C5FD-44CB-BC7F-D895864B5409}"/>
              </a:ext>
            </a:extLst>
          </p:cNvPr>
          <p:cNvSpPr/>
          <p:nvPr/>
        </p:nvSpPr>
        <p:spPr>
          <a:xfrm>
            <a:off x="4749510" y="2281396"/>
            <a:ext cx="1520911" cy="763256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" name="Ellips 18">
            <a:extLst>
              <a:ext uri="{FF2B5EF4-FFF2-40B4-BE49-F238E27FC236}">
                <a16:creationId xmlns:a16="http://schemas.microsoft.com/office/drawing/2014/main" id="{F056D517-6B4B-47F1-87C4-45FE7A3C9BBC}"/>
              </a:ext>
            </a:extLst>
          </p:cNvPr>
          <p:cNvSpPr>
            <a:spLocks noChangeAspect="1"/>
          </p:cNvSpPr>
          <p:nvPr/>
        </p:nvSpPr>
        <p:spPr>
          <a:xfrm>
            <a:off x="5998007" y="2770200"/>
            <a:ext cx="251209" cy="2520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ln>
                <a:solidFill>
                  <a:schemeClr val="accent2"/>
                </a:solidFill>
              </a:ln>
            </a:endParaRPr>
          </a:p>
        </p:txBody>
      </p:sp>
      <p:sp>
        <p:nvSpPr>
          <p:cNvPr id="21" name="Ellips 20">
            <a:extLst>
              <a:ext uri="{FF2B5EF4-FFF2-40B4-BE49-F238E27FC236}">
                <a16:creationId xmlns:a16="http://schemas.microsoft.com/office/drawing/2014/main" id="{804FA666-61FE-45A8-8271-105D65539DF5}"/>
              </a:ext>
            </a:extLst>
          </p:cNvPr>
          <p:cNvSpPr>
            <a:spLocks noChangeAspect="1"/>
          </p:cNvSpPr>
          <p:nvPr/>
        </p:nvSpPr>
        <p:spPr>
          <a:xfrm>
            <a:off x="7849497" y="3560670"/>
            <a:ext cx="322983" cy="324000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ln>
                <a:solidFill>
                  <a:schemeClr val="accent2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5524540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Bildobjekt 19">
            <a:extLst>
              <a:ext uri="{FF2B5EF4-FFF2-40B4-BE49-F238E27FC236}">
                <a16:creationId xmlns:a16="http://schemas.microsoft.com/office/drawing/2014/main" id="{A7EB8166-4E25-41E9-9C58-A3B78C394B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00" y="1454400"/>
            <a:ext cx="1793253" cy="3189600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0A85C3F6-F191-4379-B8E5-AA40D51A7A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600" y="1454400"/>
            <a:ext cx="1533735" cy="31896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28CF261A-3ADC-4F24-BC02-D58C2F9A7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Personlig Checklista (Risk-U)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387F8E0-79CB-4CCB-AD72-EB7A364B1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25ADC-AB07-4D62-ADE8-6799230B62E4}" type="datetime1">
              <a:rPr lang="en-GB" smtClean="0"/>
              <a:t>22/05/2023</a:t>
            </a:fld>
            <a:endParaRPr lang="en-GB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38008D49-1215-4297-8FCD-B9069BF245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/>
              <a:t>Services Nordic Säkerhetsdagar 2020, C2 – </a:t>
            </a:r>
            <a:r>
              <a:rPr lang="sv-SE" err="1"/>
              <a:t>Internal</a:t>
            </a:r>
            <a:endParaRPr lang="en-GB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5D9C9842-3AE9-420D-947F-AA76A8CCE9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B07D95-7C69-46C0-AD2A-2DA1650028AD}" type="slidenum">
              <a:rPr lang="en-GB" smtClean="0"/>
              <a:pPr/>
              <a:t>22</a:t>
            </a:fld>
            <a:endParaRPr lang="en-GB"/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id="{9845E205-989A-4A4F-B6BE-DB43A341E844}"/>
              </a:ext>
            </a:extLst>
          </p:cNvPr>
          <p:cNvSpPr txBox="1"/>
          <p:nvPr/>
        </p:nvSpPr>
        <p:spPr>
          <a:xfrm>
            <a:off x="792163" y="1460943"/>
            <a:ext cx="3708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v-SE" sz="1400" b="1" dirty="0"/>
              <a:t>Annan risk 1,2 och 3</a:t>
            </a:r>
          </a:p>
          <a:p>
            <a:pPr algn="l"/>
            <a:r>
              <a:rPr lang="sv-SE" sz="1400" dirty="0"/>
              <a:t>Detta är om ni upptäcker en annan risk som inte listad ovanför.</a:t>
            </a:r>
          </a:p>
          <a:p>
            <a:pPr algn="l"/>
            <a:br>
              <a:rPr lang="sv-SE" sz="1400" dirty="0"/>
            </a:br>
            <a:r>
              <a:rPr lang="sv-SE" sz="1400" dirty="0"/>
              <a:t>Viktigt då att vi skriver både risken och vilken åtgärd vi gör för att minimera den.</a:t>
            </a:r>
          </a:p>
          <a:p>
            <a:pPr algn="l"/>
            <a:endParaRPr lang="sv-SE" sz="1400" dirty="0"/>
          </a:p>
          <a:p>
            <a:pPr algn="l"/>
            <a:r>
              <a:rPr lang="sv-SE" sz="1400" dirty="0"/>
              <a:t>Om frågorna är ej relevanta så trycker ni N/A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5C925D19-D4C3-49AC-8E3D-6125E1C09F0C}"/>
              </a:ext>
            </a:extLst>
          </p:cNvPr>
          <p:cNvSpPr/>
          <p:nvPr/>
        </p:nvSpPr>
        <p:spPr>
          <a:xfrm>
            <a:off x="4737600" y="1776248"/>
            <a:ext cx="1532821" cy="1471449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F1EE42B8-1070-4DB8-A51B-F0765F5FC46E}"/>
              </a:ext>
            </a:extLst>
          </p:cNvPr>
          <p:cNvSpPr/>
          <p:nvPr/>
        </p:nvSpPr>
        <p:spPr>
          <a:xfrm>
            <a:off x="6480000" y="1928649"/>
            <a:ext cx="1792185" cy="206191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68C4DC4E-7454-4F1E-BCBF-D3B63FC89DE4}"/>
              </a:ext>
            </a:extLst>
          </p:cNvPr>
          <p:cNvSpPr/>
          <p:nvPr/>
        </p:nvSpPr>
        <p:spPr>
          <a:xfrm>
            <a:off x="4749510" y="1471133"/>
            <a:ext cx="1520911" cy="893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E915BEAE-C7F6-48AE-8A74-08842DE3DBE0}"/>
              </a:ext>
            </a:extLst>
          </p:cNvPr>
          <p:cNvSpPr/>
          <p:nvPr/>
        </p:nvSpPr>
        <p:spPr>
          <a:xfrm>
            <a:off x="6480000" y="1472670"/>
            <a:ext cx="1792185" cy="893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02AFEA64-62CA-457D-B383-482B125C0FE4}"/>
              </a:ext>
            </a:extLst>
          </p:cNvPr>
          <p:cNvSpPr txBox="1"/>
          <p:nvPr/>
        </p:nvSpPr>
        <p:spPr>
          <a:xfrm>
            <a:off x="5103098" y="1138256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1400"/>
              <a:t>Android</a:t>
            </a:r>
          </a:p>
        </p:txBody>
      </p:sp>
      <p:sp>
        <p:nvSpPr>
          <p:cNvPr id="22" name="textruta 21">
            <a:extLst>
              <a:ext uri="{FF2B5EF4-FFF2-40B4-BE49-F238E27FC236}">
                <a16:creationId xmlns:a16="http://schemas.microsoft.com/office/drawing/2014/main" id="{193F6BCC-2631-4CFE-A2D9-72F02D5C5F48}"/>
              </a:ext>
            </a:extLst>
          </p:cNvPr>
          <p:cNvSpPr txBox="1"/>
          <p:nvPr/>
        </p:nvSpPr>
        <p:spPr>
          <a:xfrm>
            <a:off x="7000027" y="1153166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1400"/>
              <a:t>IPhone</a:t>
            </a:r>
          </a:p>
        </p:txBody>
      </p:sp>
    </p:spTree>
    <p:extLst>
      <p:ext uri="{BB962C8B-B14F-4D97-AF65-F5344CB8AC3E}">
        <p14:creationId xmlns:p14="http://schemas.microsoft.com/office/powerpoint/2010/main" val="11676140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Bildobjekt 25">
            <a:extLst>
              <a:ext uri="{FF2B5EF4-FFF2-40B4-BE49-F238E27FC236}">
                <a16:creationId xmlns:a16="http://schemas.microsoft.com/office/drawing/2014/main" id="{0A1F7E74-1F0B-47CE-94E9-D0BCC46D85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00" y="1454400"/>
            <a:ext cx="1793253" cy="3189600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DD9805A9-B7FA-45E4-AEEA-CBCF171E1A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600" y="1454400"/>
            <a:ext cx="1533735" cy="31896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CD7BD7F5-90F5-4E27-BC3C-82018AA26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Personlig Checklista (Risk-U)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9CBB5772-25D7-4573-B68F-EAE2ECE06F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B07D95-7C69-46C0-AD2A-2DA1650028AD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18C412CF-BD92-4365-B13A-13F4D025B28D}"/>
              </a:ext>
            </a:extLst>
          </p:cNvPr>
          <p:cNvSpPr txBox="1"/>
          <p:nvPr/>
        </p:nvSpPr>
        <p:spPr>
          <a:xfrm>
            <a:off x="717450" y="846000"/>
            <a:ext cx="74800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v-SE" sz="1400" b="1" dirty="0"/>
              <a:t>Ps. Glöm inte att trycka på </a:t>
            </a:r>
            <a:r>
              <a:rPr lang="sv-SE" sz="1400" b="1" u="sng" dirty="0">
                <a:solidFill>
                  <a:srgbClr val="FF0000"/>
                </a:solidFill>
              </a:rPr>
              <a:t>skicka.</a:t>
            </a:r>
            <a:r>
              <a:rPr lang="sv-SE" sz="1400" dirty="0">
                <a:solidFill>
                  <a:srgbClr val="FF0000"/>
                </a:solidFill>
              </a:rPr>
              <a:t> </a:t>
            </a:r>
            <a:r>
              <a:rPr lang="sv-SE" sz="1400" dirty="0"/>
              <a:t>Skillnaden på </a:t>
            </a:r>
            <a:r>
              <a:rPr lang="sv-SE" sz="1400" u="sng" dirty="0"/>
              <a:t>ej skickad</a:t>
            </a:r>
            <a:r>
              <a:rPr lang="sv-SE" sz="1400" dirty="0"/>
              <a:t> och </a:t>
            </a:r>
            <a:r>
              <a:rPr lang="sv-SE" sz="1400" u="sng" dirty="0"/>
              <a:t>skickad</a:t>
            </a:r>
            <a:r>
              <a:rPr lang="sv-SE" sz="1400" dirty="0"/>
              <a:t> checklista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99D322DA-CB79-4FE1-ACCB-370076378003}"/>
              </a:ext>
            </a:extLst>
          </p:cNvPr>
          <p:cNvSpPr/>
          <p:nvPr/>
        </p:nvSpPr>
        <p:spPr>
          <a:xfrm>
            <a:off x="4749510" y="1471133"/>
            <a:ext cx="1520911" cy="893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5BBD7A46-5107-4C34-B97C-59C2FA73A49B}"/>
              </a:ext>
            </a:extLst>
          </p:cNvPr>
          <p:cNvSpPr/>
          <p:nvPr/>
        </p:nvSpPr>
        <p:spPr>
          <a:xfrm>
            <a:off x="6480000" y="1472670"/>
            <a:ext cx="1792185" cy="893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BAC45D2D-FCBA-4C1A-AAA5-D60B45412C3E}"/>
              </a:ext>
            </a:extLst>
          </p:cNvPr>
          <p:cNvSpPr txBox="1"/>
          <p:nvPr/>
        </p:nvSpPr>
        <p:spPr>
          <a:xfrm>
            <a:off x="4766609" y="1196861"/>
            <a:ext cx="1479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1400"/>
              <a:t>Android Skickad</a:t>
            </a:r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CED5CE94-54E2-48E2-9C40-07BE46CD5D99}"/>
              </a:ext>
            </a:extLst>
          </p:cNvPr>
          <p:cNvSpPr txBox="1"/>
          <p:nvPr/>
        </p:nvSpPr>
        <p:spPr>
          <a:xfrm>
            <a:off x="6647796" y="1201130"/>
            <a:ext cx="1409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1400"/>
              <a:t>Iphone Skickad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311A4891-82E3-4B7F-8AD4-BDFD2D0365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00" y="1454400"/>
            <a:ext cx="1533735" cy="3189600"/>
          </a:xfrm>
          <a:prstGeom prst="rect">
            <a:avLst/>
          </a:prstGeom>
        </p:spPr>
      </p:pic>
      <p:sp>
        <p:nvSpPr>
          <p:cNvPr id="21" name="Rektangel 20">
            <a:extLst>
              <a:ext uri="{FF2B5EF4-FFF2-40B4-BE49-F238E27FC236}">
                <a16:creationId xmlns:a16="http://schemas.microsoft.com/office/drawing/2014/main" id="{7228ACE7-3A1D-48CB-B55D-16BCE9D44C40}"/>
              </a:ext>
            </a:extLst>
          </p:cNvPr>
          <p:cNvSpPr/>
          <p:nvPr/>
        </p:nvSpPr>
        <p:spPr>
          <a:xfrm>
            <a:off x="692655" y="1464501"/>
            <a:ext cx="1520911" cy="893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" name="textruta 21">
            <a:extLst>
              <a:ext uri="{FF2B5EF4-FFF2-40B4-BE49-F238E27FC236}">
                <a16:creationId xmlns:a16="http://schemas.microsoft.com/office/drawing/2014/main" id="{41000F9A-7D69-431E-929C-64F0B441ED5B}"/>
              </a:ext>
            </a:extLst>
          </p:cNvPr>
          <p:cNvSpPr txBox="1"/>
          <p:nvPr/>
        </p:nvSpPr>
        <p:spPr>
          <a:xfrm>
            <a:off x="630243" y="1190229"/>
            <a:ext cx="16898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1400"/>
              <a:t>Android Ej Skickad</a:t>
            </a:r>
          </a:p>
        </p:txBody>
      </p:sp>
      <p:pic>
        <p:nvPicPr>
          <p:cNvPr id="24" name="Bildobjekt 23">
            <a:extLst>
              <a:ext uri="{FF2B5EF4-FFF2-40B4-BE49-F238E27FC236}">
                <a16:creationId xmlns:a16="http://schemas.microsoft.com/office/drawing/2014/main" id="{8B152BB7-8CC0-4FE2-89F6-F81742E35B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000" y="1454400"/>
            <a:ext cx="1793253" cy="3189600"/>
          </a:xfrm>
          <a:prstGeom prst="rect">
            <a:avLst/>
          </a:prstGeom>
        </p:spPr>
      </p:pic>
      <p:sp>
        <p:nvSpPr>
          <p:cNvPr id="29" name="Rektangel 28">
            <a:extLst>
              <a:ext uri="{FF2B5EF4-FFF2-40B4-BE49-F238E27FC236}">
                <a16:creationId xmlns:a16="http://schemas.microsoft.com/office/drawing/2014/main" id="{F631DF1C-F9CC-4B96-81E7-B473665B9689}"/>
              </a:ext>
            </a:extLst>
          </p:cNvPr>
          <p:cNvSpPr/>
          <p:nvPr/>
        </p:nvSpPr>
        <p:spPr>
          <a:xfrm>
            <a:off x="2377750" y="1461769"/>
            <a:ext cx="1792185" cy="893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0" name="textruta 29">
            <a:extLst>
              <a:ext uri="{FF2B5EF4-FFF2-40B4-BE49-F238E27FC236}">
                <a16:creationId xmlns:a16="http://schemas.microsoft.com/office/drawing/2014/main" id="{D3A29443-6421-4ACA-A30E-DF12DCF907EB}"/>
              </a:ext>
            </a:extLst>
          </p:cNvPr>
          <p:cNvSpPr txBox="1"/>
          <p:nvPr/>
        </p:nvSpPr>
        <p:spPr>
          <a:xfrm>
            <a:off x="2545546" y="1190229"/>
            <a:ext cx="16193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1400"/>
              <a:t>Iphone Ej Skickad</a:t>
            </a:r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E7334BA9-73DF-4A07-A95F-C7A521052959}"/>
              </a:ext>
            </a:extLst>
          </p:cNvPr>
          <p:cNvSpPr/>
          <p:nvPr/>
        </p:nvSpPr>
        <p:spPr>
          <a:xfrm>
            <a:off x="6564796" y="1800000"/>
            <a:ext cx="919370" cy="22114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2" name="Rektangel 31">
            <a:extLst>
              <a:ext uri="{FF2B5EF4-FFF2-40B4-BE49-F238E27FC236}">
                <a16:creationId xmlns:a16="http://schemas.microsoft.com/office/drawing/2014/main" id="{9783C78D-36F3-473E-BF4A-93791F119AC7}"/>
              </a:ext>
            </a:extLst>
          </p:cNvPr>
          <p:cNvSpPr/>
          <p:nvPr/>
        </p:nvSpPr>
        <p:spPr>
          <a:xfrm>
            <a:off x="4751831" y="1818000"/>
            <a:ext cx="919370" cy="22114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3" name="Rektangel 32">
            <a:extLst>
              <a:ext uri="{FF2B5EF4-FFF2-40B4-BE49-F238E27FC236}">
                <a16:creationId xmlns:a16="http://schemas.microsoft.com/office/drawing/2014/main" id="{2691E5C6-58AB-4F1C-95D0-DF9EF5BD7385}"/>
              </a:ext>
            </a:extLst>
          </p:cNvPr>
          <p:cNvSpPr/>
          <p:nvPr/>
        </p:nvSpPr>
        <p:spPr>
          <a:xfrm>
            <a:off x="692895" y="1818010"/>
            <a:ext cx="919370" cy="22114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4" name="Rektangel 33">
            <a:extLst>
              <a:ext uri="{FF2B5EF4-FFF2-40B4-BE49-F238E27FC236}">
                <a16:creationId xmlns:a16="http://schemas.microsoft.com/office/drawing/2014/main" id="{B6F661DE-4446-408C-A81E-84F748E26FA7}"/>
              </a:ext>
            </a:extLst>
          </p:cNvPr>
          <p:cNvSpPr/>
          <p:nvPr/>
        </p:nvSpPr>
        <p:spPr>
          <a:xfrm>
            <a:off x="2395510" y="1800000"/>
            <a:ext cx="919370" cy="22114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577669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52817C8-45EF-436B-83F4-87F6458C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/>
              <a:t>Har du frågor  eller vill veta mer kring ”Personlig checklista”</a:t>
            </a:r>
          </a:p>
        </p:txBody>
      </p:sp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1D6B392F-718A-49A7-B805-CA1EDED1EE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sv-SE" dirty="0"/>
              <a:t>JA! Synpunkter är lika viktigt.</a:t>
            </a:r>
          </a:p>
          <a:p>
            <a:pPr marL="0" indent="0" algn="ctr">
              <a:buNone/>
            </a:pPr>
            <a:r>
              <a:rPr lang="sv-SE" dirty="0"/>
              <a:t>Vi jobbar kontinuerligt med utveckling av ENIA tillsammans med AFA </a:t>
            </a:r>
          </a:p>
          <a:p>
            <a:pPr marL="0" indent="0" algn="ctr">
              <a:buNone/>
            </a:pPr>
            <a:endParaRPr lang="sv-SE" dirty="0"/>
          </a:p>
          <a:p>
            <a:pPr marL="0" indent="0" algn="ctr">
              <a:buNone/>
            </a:pPr>
            <a:r>
              <a:rPr lang="sv-SE" sz="2000" b="1" dirty="0"/>
              <a:t>Kontakta</a:t>
            </a:r>
            <a:r>
              <a:rPr lang="sv-SE" dirty="0"/>
              <a:t> </a:t>
            </a:r>
            <a:endParaRPr lang="sv-SE" b="1" dirty="0"/>
          </a:p>
          <a:p>
            <a:pPr marL="0" indent="0" algn="ctr">
              <a:buNone/>
            </a:pPr>
            <a:r>
              <a:rPr lang="sv-SE" b="1" dirty="0"/>
              <a:t>Christer Espling 073-803 94 81 </a:t>
            </a:r>
            <a:r>
              <a:rPr lang="sv-SE" b="1" dirty="0">
                <a:hlinkClick r:id="rId3"/>
              </a:rPr>
              <a:t>christer1.espling@vattenfall.com</a:t>
            </a:r>
            <a:endParaRPr lang="sv-SE" b="1" dirty="0"/>
          </a:p>
          <a:p>
            <a:pPr marL="0" indent="0" algn="ctr">
              <a:buNone/>
            </a:pPr>
            <a:r>
              <a:rPr lang="sv-SE" b="1" dirty="0"/>
              <a:t>Erik Arlbring 070-324 42 88 </a:t>
            </a:r>
            <a:r>
              <a:rPr lang="sv-SE" b="1" dirty="0">
                <a:hlinkClick r:id="rId4"/>
              </a:rPr>
              <a:t>erik.arlbring@vattenfall.com</a:t>
            </a:r>
            <a:endParaRPr lang="sv-SE" b="1" dirty="0"/>
          </a:p>
          <a:p>
            <a:pPr marL="0" indent="0" algn="ctr">
              <a:buNone/>
            </a:pPr>
            <a:endParaRPr lang="sv-SE" sz="1400" b="1" dirty="0"/>
          </a:p>
          <a:p>
            <a:pPr marL="0" indent="0" algn="ctr">
              <a:buNone/>
            </a:pPr>
            <a:r>
              <a:rPr lang="sv-SE" sz="1400" b="1" dirty="0"/>
              <a:t>eller någon annan inom HSSEQ </a:t>
            </a:r>
            <a:r>
              <a:rPr lang="sv-SE" sz="1400" b="1" dirty="0" err="1"/>
              <a:t>Sevices</a:t>
            </a:r>
            <a:r>
              <a:rPr lang="sv-SE" sz="1400" b="1" dirty="0"/>
              <a:t> Nordic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17C30D23-E943-45EB-81DC-8A9C952E36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B07D95-7C69-46C0-AD2A-2DA1650028AD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8313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6C59E84-BE13-4687-975D-28B1881E0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Ta hem </a:t>
            </a:r>
            <a:r>
              <a:rPr lang="en-GB" err="1"/>
              <a:t>appen</a:t>
            </a:r>
            <a:r>
              <a:rPr lang="en-GB"/>
              <a:t> </a:t>
            </a:r>
            <a:r>
              <a:rPr lang="en-GB" err="1"/>
              <a:t>första</a:t>
            </a:r>
            <a:r>
              <a:rPr lang="en-GB"/>
              <a:t> </a:t>
            </a:r>
            <a:r>
              <a:rPr lang="en-GB" err="1"/>
              <a:t>gången</a:t>
            </a:r>
            <a:endParaRPr lang="en-GB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4780939-9C9A-4FD0-8A26-7B14964AC3F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0" indent="0">
              <a:buNone/>
            </a:pPr>
            <a:r>
              <a:rPr lang="sv-SE"/>
              <a:t>För att ladda ned </a:t>
            </a:r>
            <a:r>
              <a:rPr lang="sv-SE" err="1"/>
              <a:t>appen</a:t>
            </a:r>
            <a:r>
              <a:rPr lang="sv-SE"/>
              <a:t> IA:  </a:t>
            </a:r>
          </a:p>
          <a:p>
            <a:pPr marL="0" indent="0">
              <a:buNone/>
            </a:pPr>
            <a:r>
              <a:rPr lang="sv-SE"/>
              <a:t>Google Play (</a:t>
            </a:r>
            <a:r>
              <a:rPr lang="sv-SE" err="1"/>
              <a:t>android</a:t>
            </a:r>
            <a:r>
              <a:rPr lang="sv-SE"/>
              <a:t>) eller </a:t>
            </a:r>
            <a:endParaRPr lang="sv-SE">
              <a:cs typeface="Arial"/>
            </a:endParaRPr>
          </a:p>
          <a:p>
            <a:pPr marL="0" indent="0">
              <a:buNone/>
            </a:pPr>
            <a:r>
              <a:rPr lang="sv-SE" err="1"/>
              <a:t>AppStore</a:t>
            </a:r>
            <a:r>
              <a:rPr lang="sv-SE"/>
              <a:t> (iPhone) </a:t>
            </a:r>
            <a:endParaRPr lang="sv-SE">
              <a:cs typeface="Arial"/>
            </a:endParaRPr>
          </a:p>
          <a:p>
            <a:pPr marL="0" indent="0">
              <a:buNone/>
            </a:pPr>
            <a:r>
              <a:rPr lang="sv-SE"/>
              <a:t>Skriv in AFA försäkring i sökfältet.</a:t>
            </a:r>
            <a:endParaRPr lang="sv-SE">
              <a:cs typeface="Arial"/>
            </a:endParaRPr>
          </a:p>
        </p:txBody>
      </p:sp>
      <p:pic>
        <p:nvPicPr>
          <p:cNvPr id="11" name="Platshållare för innehåll 10">
            <a:extLst>
              <a:ext uri="{FF2B5EF4-FFF2-40B4-BE49-F238E27FC236}">
                <a16:creationId xmlns:a16="http://schemas.microsoft.com/office/drawing/2014/main" id="{92AE8BCE-7531-4E23-A398-FA4DB0F1935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704" y="1468578"/>
            <a:ext cx="1763179" cy="31361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FE9DC5D-5C55-41B8-BA52-7780C29A9E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ts val="9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B07D95-7C69-46C0-AD2A-2DA1650028AD}" type="slidenum">
              <a:rPr kumimoji="0" lang="en-GB" sz="58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ts val="9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58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BF936D26-659C-42C6-A569-36CC20DFCF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545" y="1461106"/>
            <a:ext cx="1523348" cy="316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ruta 13">
            <a:extLst>
              <a:ext uri="{FF2B5EF4-FFF2-40B4-BE49-F238E27FC236}">
                <a16:creationId xmlns:a16="http://schemas.microsoft.com/office/drawing/2014/main" id="{56385653-B0ED-45C3-BE95-CBCBA4349BE8}"/>
              </a:ext>
            </a:extLst>
          </p:cNvPr>
          <p:cNvSpPr txBox="1"/>
          <p:nvPr/>
        </p:nvSpPr>
        <p:spPr>
          <a:xfrm>
            <a:off x="4945517" y="1196861"/>
            <a:ext cx="11608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1400"/>
              <a:t>Google Play</a:t>
            </a: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374BEAF5-01A6-4209-B9F0-FADB467E9277}"/>
              </a:ext>
            </a:extLst>
          </p:cNvPr>
          <p:cNvSpPr txBox="1"/>
          <p:nvPr/>
        </p:nvSpPr>
        <p:spPr>
          <a:xfrm>
            <a:off x="6940996" y="1201130"/>
            <a:ext cx="981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1400" err="1"/>
              <a:t>App</a:t>
            </a:r>
            <a:r>
              <a:rPr lang="sv-SE" sz="1400"/>
              <a:t> Store</a:t>
            </a:r>
          </a:p>
        </p:txBody>
      </p:sp>
    </p:spTree>
    <p:extLst>
      <p:ext uri="{BB962C8B-B14F-4D97-AF65-F5344CB8AC3E}">
        <p14:creationId xmlns:p14="http://schemas.microsoft.com/office/powerpoint/2010/main" val="177966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EC3D386-7919-4725-98BF-0A9311118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Inloggning</a:t>
            </a:r>
          </a:p>
        </p:txBody>
      </p:sp>
      <p:pic>
        <p:nvPicPr>
          <p:cNvPr id="15" name="Platshållare för innehåll 14">
            <a:extLst>
              <a:ext uri="{FF2B5EF4-FFF2-40B4-BE49-F238E27FC236}">
                <a16:creationId xmlns:a16="http://schemas.microsoft.com/office/drawing/2014/main" id="{815203E8-F80C-41A0-A140-1B8BE4F1522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600" y="1455738"/>
            <a:ext cx="1532821" cy="31877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latshållare för innehåll 12">
            <a:extLst>
              <a:ext uri="{FF2B5EF4-FFF2-40B4-BE49-F238E27FC236}">
                <a16:creationId xmlns:a16="http://schemas.microsoft.com/office/drawing/2014/main" id="{D1FFDC22-DBFB-4616-AC74-E612D8F8C54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00" y="1455738"/>
            <a:ext cx="1792185" cy="31877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F8927424-8A3E-4A67-9AD3-9148EA9AB2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B07D95-7C69-46C0-AD2A-2DA1650028AD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6B822AAB-F606-40FC-A48D-C7A7A68633B7}"/>
              </a:ext>
            </a:extLst>
          </p:cNvPr>
          <p:cNvSpPr txBox="1"/>
          <p:nvPr/>
        </p:nvSpPr>
        <p:spPr>
          <a:xfrm>
            <a:off x="792163" y="1455738"/>
            <a:ext cx="3708400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v-SE" sz="1400" b="1" dirty="0"/>
              <a:t>Inloggningsuppgifter</a:t>
            </a:r>
          </a:p>
          <a:p>
            <a:r>
              <a:rPr lang="sv-SE" sz="1400" dirty="0"/>
              <a:t>Användarnamn: </a:t>
            </a:r>
            <a:r>
              <a:rPr lang="sv-SE" sz="1400" dirty="0" err="1"/>
              <a:t>AppkontoServices</a:t>
            </a:r>
            <a:endParaRPr lang="sv-SE" sz="1400" dirty="0"/>
          </a:p>
          <a:p>
            <a:r>
              <a:rPr lang="sv-SE" sz="1400" dirty="0"/>
              <a:t>Lösenord: Vattenfall2023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32811FE6-9D41-4F20-9358-895F821E45DD}"/>
              </a:ext>
            </a:extLst>
          </p:cNvPr>
          <p:cNvSpPr/>
          <p:nvPr/>
        </p:nvSpPr>
        <p:spPr>
          <a:xfrm>
            <a:off x="6507458" y="1455738"/>
            <a:ext cx="1764727" cy="289034"/>
          </a:xfrm>
          <a:prstGeom prst="rect">
            <a:avLst/>
          </a:prstGeom>
          <a:solidFill>
            <a:srgbClr val="3262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7A66460D-C929-43A7-ACE4-BEC5960A29D5}"/>
              </a:ext>
            </a:extLst>
          </p:cNvPr>
          <p:cNvSpPr txBox="1"/>
          <p:nvPr/>
        </p:nvSpPr>
        <p:spPr>
          <a:xfrm>
            <a:off x="5103098" y="1138256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1400"/>
              <a:t>Android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5765D27C-4616-4797-A883-C699F00230B9}"/>
              </a:ext>
            </a:extLst>
          </p:cNvPr>
          <p:cNvSpPr txBox="1"/>
          <p:nvPr/>
        </p:nvSpPr>
        <p:spPr>
          <a:xfrm>
            <a:off x="7000027" y="1153166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1400"/>
              <a:t>IPhone</a:t>
            </a:r>
          </a:p>
        </p:txBody>
      </p:sp>
    </p:spTree>
    <p:extLst>
      <p:ext uri="{BB962C8B-B14F-4D97-AF65-F5344CB8AC3E}">
        <p14:creationId xmlns:p14="http://schemas.microsoft.com/office/powerpoint/2010/main" val="30062199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BCD1554-6BF6-4C61-AB00-27CFCD830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Inställningar</a:t>
            </a:r>
          </a:p>
        </p:txBody>
      </p:sp>
      <p:pic>
        <p:nvPicPr>
          <p:cNvPr id="17" name="Platshållare för innehåll 16">
            <a:extLst>
              <a:ext uri="{FF2B5EF4-FFF2-40B4-BE49-F238E27FC236}">
                <a16:creationId xmlns:a16="http://schemas.microsoft.com/office/drawing/2014/main" id="{E1F2FEBC-82DE-4BE4-8C04-64A456A1CDF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600" y="1455738"/>
            <a:ext cx="1532821" cy="31877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92DCFDA-96FD-412D-A23A-ADD65F628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25ADC-AB07-4D62-ADE8-6799230B62E4}" type="datetime1">
              <a:rPr lang="en-GB" smtClean="0"/>
              <a:t>22/05/2023</a:t>
            </a:fld>
            <a:endParaRPr lang="en-GB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2E7C93D6-2FA9-4186-98FE-4927ADA73F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B07D95-7C69-46C0-AD2A-2DA1650028AD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F6EAEEEF-68CE-4B96-BDF5-0EA3D5E7203F}"/>
              </a:ext>
            </a:extLst>
          </p:cNvPr>
          <p:cNvSpPr txBox="1"/>
          <p:nvPr/>
        </p:nvSpPr>
        <p:spPr>
          <a:xfrm>
            <a:off x="791552" y="1455738"/>
            <a:ext cx="3708400" cy="31085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sv-SE" sz="1400" dirty="0"/>
              <a:t>Följande är </a:t>
            </a:r>
            <a:r>
              <a:rPr lang="sv-SE" sz="1400" u="sng" dirty="0">
                <a:solidFill>
                  <a:srgbClr val="FF0000"/>
                </a:solidFill>
              </a:rPr>
              <a:t>viktigt</a:t>
            </a:r>
            <a:r>
              <a:rPr lang="sv-SE" sz="1400" dirty="0">
                <a:solidFill>
                  <a:srgbClr val="4E4B48"/>
                </a:solidFill>
              </a:rPr>
              <a:t> </a:t>
            </a:r>
            <a:r>
              <a:rPr lang="sv-SE" sz="1400" dirty="0"/>
              <a:t>att det är rätt ifyllt: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dirty="0"/>
              <a:t>För och efternamn + anställningsenhet/uppdragsenhet.</a:t>
            </a:r>
            <a:endParaRPr lang="sv-SE" sz="1400" dirty="0">
              <a:cs typeface="Aria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sv-SE" sz="1400" dirty="0"/>
              <a:t>E-mail: Företags mail</a:t>
            </a:r>
            <a:endParaRPr lang="sv-SE" sz="1400" dirty="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dirty="0"/>
              <a:t>Anställningsenhet: Den enhet som du är anställd åt eller där du har ditt avtal.</a:t>
            </a:r>
            <a:endParaRPr lang="sv-SE" sz="1400" dirty="0"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400" dirty="0"/>
              <a:t>Anställningsform: Här finns 7 val </a:t>
            </a:r>
            <a:endParaRPr lang="sv-SE" sz="1400" dirty="0">
              <a:cs typeface="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1400" dirty="0"/>
              <a:t>Anställd</a:t>
            </a:r>
            <a:endParaRPr lang="sv-SE" sz="1400" dirty="0">
              <a:cs typeface="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1400" dirty="0"/>
              <a:t>Entreprenör</a:t>
            </a:r>
            <a:endParaRPr lang="sv-SE" sz="1400" dirty="0">
              <a:cs typeface="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1400" dirty="0"/>
              <a:t>Inhyrd personal</a:t>
            </a:r>
            <a:endParaRPr lang="sv-SE" sz="1400" dirty="0">
              <a:cs typeface="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1400" dirty="0"/>
              <a:t>Konsult</a:t>
            </a:r>
            <a:endParaRPr lang="sv-SE" sz="1400" dirty="0">
              <a:cs typeface="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1400" dirty="0"/>
              <a:t>Praktikant</a:t>
            </a:r>
            <a:endParaRPr lang="sv-SE" sz="1400" dirty="0">
              <a:cs typeface="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1400" dirty="0"/>
              <a:t>Sidoentreprenör</a:t>
            </a:r>
            <a:endParaRPr lang="sv-SE" sz="1400" dirty="0">
              <a:cs typeface="Arial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1400" dirty="0"/>
              <a:t>Underentreprenör</a:t>
            </a:r>
            <a:endParaRPr lang="sv-SE" sz="1400" dirty="0">
              <a:cs typeface="Arial"/>
            </a:endParaRPr>
          </a:p>
        </p:txBody>
      </p:sp>
      <p:pic>
        <p:nvPicPr>
          <p:cNvPr id="22" name="Platshållare för innehåll 21">
            <a:extLst>
              <a:ext uri="{FF2B5EF4-FFF2-40B4-BE49-F238E27FC236}">
                <a16:creationId xmlns:a16="http://schemas.microsoft.com/office/drawing/2014/main" id="{820A411D-9C19-4267-89A5-820F4482C0C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00" y="1455738"/>
            <a:ext cx="1792185" cy="31877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034A2489-EC06-4674-8E1E-3D63126D63DD}"/>
              </a:ext>
            </a:extLst>
          </p:cNvPr>
          <p:cNvSpPr/>
          <p:nvPr/>
        </p:nvSpPr>
        <p:spPr>
          <a:xfrm>
            <a:off x="4749510" y="1471133"/>
            <a:ext cx="1520911" cy="893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4D256A37-104D-4EDC-8055-D47F3C30A3E8}"/>
              </a:ext>
            </a:extLst>
          </p:cNvPr>
          <p:cNvSpPr/>
          <p:nvPr/>
        </p:nvSpPr>
        <p:spPr>
          <a:xfrm>
            <a:off x="6480000" y="1472670"/>
            <a:ext cx="1792185" cy="893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26CC5623-8453-47EA-B66E-AADA8EB1B7C3}"/>
              </a:ext>
            </a:extLst>
          </p:cNvPr>
          <p:cNvSpPr txBox="1"/>
          <p:nvPr/>
        </p:nvSpPr>
        <p:spPr>
          <a:xfrm>
            <a:off x="5231542" y="2003338"/>
            <a:ext cx="735800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sv-SE" sz="600"/>
              <a:t>GS-L</a:t>
            </a:r>
            <a:endParaRPr lang="sv-SE" sz="600">
              <a:cs typeface="Arial"/>
            </a:endParaRP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id="{0F142A23-EE20-42F8-862A-F941502B4A37}"/>
              </a:ext>
            </a:extLst>
          </p:cNvPr>
          <p:cNvSpPr txBox="1"/>
          <p:nvPr/>
        </p:nvSpPr>
        <p:spPr>
          <a:xfrm>
            <a:off x="7378528" y="2211858"/>
            <a:ext cx="735800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sv-SE" sz="600"/>
              <a:t>GS-L</a:t>
            </a:r>
            <a:endParaRPr lang="sv-SE" sz="600">
              <a:cs typeface="Arial"/>
            </a:endParaRPr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B8B17082-6CE5-402D-9EFB-3E36F10DCA80}"/>
              </a:ext>
            </a:extLst>
          </p:cNvPr>
          <p:cNvSpPr txBox="1"/>
          <p:nvPr/>
        </p:nvSpPr>
        <p:spPr>
          <a:xfrm>
            <a:off x="5103098" y="1138256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1400"/>
              <a:t>Android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F9EE9596-75D1-446E-81BF-FA73988C7A3B}"/>
              </a:ext>
            </a:extLst>
          </p:cNvPr>
          <p:cNvSpPr txBox="1"/>
          <p:nvPr/>
        </p:nvSpPr>
        <p:spPr>
          <a:xfrm>
            <a:off x="7000027" y="1153166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1400"/>
              <a:t>IPhone</a:t>
            </a:r>
          </a:p>
        </p:txBody>
      </p:sp>
    </p:spTree>
    <p:extLst>
      <p:ext uri="{BB962C8B-B14F-4D97-AF65-F5344CB8AC3E}">
        <p14:creationId xmlns:p14="http://schemas.microsoft.com/office/powerpoint/2010/main" val="6406000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4B1753B-87D1-4B34-A01D-7EF194870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Personlig Checklista (Risk-U)</a:t>
            </a:r>
          </a:p>
        </p:txBody>
      </p:sp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D31CBF19-01FB-4868-890D-FA765856C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162" y="1455738"/>
            <a:ext cx="7559837" cy="3203574"/>
          </a:xfrm>
        </p:spPr>
        <p:txBody>
          <a:bodyPr/>
          <a:lstStyle/>
          <a:p>
            <a:pPr marL="0" indent="0">
              <a:buNone/>
            </a:pPr>
            <a:r>
              <a:rPr lang="sv-SE" sz="1600" b="1"/>
              <a:t>Varför Risk-U? (Risker i utförande)</a:t>
            </a:r>
            <a:br>
              <a:rPr lang="sv-SE" sz="1400" b="1"/>
            </a:br>
            <a:endParaRPr lang="sv-SE" sz="1400" b="1"/>
          </a:p>
          <a:p>
            <a:pPr marL="0" indent="0">
              <a:buNone/>
            </a:pPr>
            <a:endParaRPr lang="sv-SE" sz="1400" b="1"/>
          </a:p>
          <a:p>
            <a:pPr marL="0" indent="0">
              <a:buNone/>
            </a:pPr>
            <a:endParaRPr lang="sv-SE" sz="1400" b="1"/>
          </a:p>
          <a:p>
            <a:pPr marL="0" indent="0">
              <a:buNone/>
            </a:pPr>
            <a:endParaRPr lang="sv-SE" sz="1400" b="1"/>
          </a:p>
          <a:p>
            <a:pPr marL="342900" indent="-342900">
              <a:buFont typeface="+mj-lt"/>
              <a:buAutoNum type="arabicPeriod"/>
            </a:pPr>
            <a:r>
              <a:rPr lang="sv-SE" sz="1400"/>
              <a:t>Undersöka: Samla in 	information och hitta risker.</a:t>
            </a:r>
          </a:p>
          <a:p>
            <a:pPr marL="357188" indent="-357188">
              <a:buNone/>
            </a:pPr>
            <a:r>
              <a:rPr lang="sv-SE" sz="1400"/>
              <a:t>2.	Riskbedöma: Värdera risken utifrån hur allvarlig den är.</a:t>
            </a:r>
          </a:p>
          <a:p>
            <a:pPr marL="0" indent="0">
              <a:buNone/>
              <a:tabLst>
                <a:tab pos="357188" algn="l"/>
              </a:tabLst>
            </a:pPr>
            <a:r>
              <a:rPr lang="sv-SE" sz="1400"/>
              <a:t>3.	Åtgärda: Föreslå åtgärder, värdera effekten av dem, skapa en handlingsplan och</a:t>
            </a:r>
            <a:br>
              <a:rPr lang="sv-SE" sz="1400"/>
            </a:br>
            <a:r>
              <a:rPr lang="sv-SE" sz="1400"/>
              <a:t>       genomför åtgärderna.</a:t>
            </a:r>
          </a:p>
          <a:p>
            <a:pPr marL="357188" indent="-357188">
              <a:buNone/>
            </a:pPr>
            <a:r>
              <a:rPr lang="sv-SE" sz="1400"/>
              <a:t>4. 	Kontrollera: Kontrollera att åtgärderna har blivit gjorda och utvärdera om de har fått den effekt som önskades.</a:t>
            </a:r>
          </a:p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CA3E1FD4-649E-4F35-9D54-C1E48438DB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B07D95-7C69-46C0-AD2A-2DA1650028AD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7AA77C9F-22AE-466A-9FEF-48A5F2054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010" y="1651944"/>
            <a:ext cx="1577356" cy="1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9989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4B1753B-87D1-4B34-A01D-7EF194870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Personlig Checklista (Risk-U)</a:t>
            </a:r>
          </a:p>
        </p:txBody>
      </p:sp>
      <p:sp>
        <p:nvSpPr>
          <p:cNvPr id="8" name="Platshållare för innehåll 7">
            <a:extLst>
              <a:ext uri="{FF2B5EF4-FFF2-40B4-BE49-F238E27FC236}">
                <a16:creationId xmlns:a16="http://schemas.microsoft.com/office/drawing/2014/main" id="{D31CBF19-01FB-4868-890D-FA765856C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000" y="1455738"/>
            <a:ext cx="7560000" cy="3203574"/>
          </a:xfrm>
        </p:spPr>
        <p:txBody>
          <a:bodyPr/>
          <a:lstStyle/>
          <a:p>
            <a:pPr marL="0" indent="0">
              <a:buNone/>
            </a:pPr>
            <a:r>
              <a:rPr lang="sv-SE" sz="1600" b="1"/>
              <a:t>Varför Risk-U? (Risker i utförande)</a:t>
            </a:r>
            <a:br>
              <a:rPr lang="sv-SE" sz="1400"/>
            </a:br>
            <a:br>
              <a:rPr lang="sv-SE" sz="1400"/>
            </a:br>
            <a:r>
              <a:rPr lang="sv-SE" sz="1400"/>
              <a:t>Grundläggande för en </a:t>
            </a:r>
            <a:r>
              <a:rPr lang="sv-SE" sz="1400" u="sng"/>
              <a:t>säker arbetsplats</a:t>
            </a:r>
            <a:r>
              <a:rPr lang="sv-SE" sz="1400"/>
              <a:t> är att genomföra skriftlig riskhantering, Risk-U.</a:t>
            </a:r>
          </a:p>
          <a:p>
            <a:pPr marL="0" indent="0">
              <a:buNone/>
            </a:pPr>
            <a:r>
              <a:rPr lang="sv-SE" sz="1400"/>
              <a:t>Varför är det viktigt att du lägger tid för genomförandet av riskbedömningen.</a:t>
            </a:r>
          </a:p>
          <a:p>
            <a:pPr marL="357188" indent="-87313"/>
            <a:r>
              <a:rPr lang="sv-SE" sz="1400"/>
              <a:t>	Riskbedömning är en mycket viktig del i det första steget på plats – att undersöka  	arbetsmiljön. Det handlar om att ta reda på hur och varför ohälsa och olycksfall kan 	minimeras i arbetet ute i fält. </a:t>
            </a:r>
          </a:p>
          <a:p>
            <a:pPr marL="269875" indent="0"/>
            <a:r>
              <a:rPr lang="sv-SE" sz="1400"/>
              <a:t>	Lära sig tänka hela vägen i utförandet.</a:t>
            </a:r>
          </a:p>
          <a:p>
            <a:pPr marL="269875" indent="0"/>
            <a:r>
              <a:rPr lang="sv-SE" sz="1400"/>
              <a:t>	Bedöma risker i det jag/vi ska göra.</a:t>
            </a:r>
          </a:p>
          <a:p>
            <a:pPr marL="269875" indent="0"/>
            <a:r>
              <a:rPr lang="sv-SE" sz="1400"/>
              <a:t>	Lära sig se de riskerna som finns i utförandet.</a:t>
            </a:r>
          </a:p>
          <a:p>
            <a:pPr marL="269875" indent="0"/>
            <a:r>
              <a:rPr lang="sv-SE" sz="1400"/>
              <a:t>	Att minimera riskerna i utförandet.</a:t>
            </a:r>
          </a:p>
          <a:p>
            <a:pPr marL="269875" indent="0"/>
            <a:r>
              <a:rPr lang="sv-SE" sz="1400"/>
              <a:t>	Att alla är införstådda vad just ert arbete har för risker och vad har vi gjort för att 	minimera dessa risker.</a:t>
            </a:r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CA3E1FD4-649E-4F35-9D54-C1E48438DB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B07D95-7C69-46C0-AD2A-2DA1650028AD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4955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78178C6-5D24-4134-9A98-F3C4C0A9A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Personlig Checklista (Risk-U)</a:t>
            </a:r>
          </a:p>
        </p:txBody>
      </p:sp>
      <p:pic>
        <p:nvPicPr>
          <p:cNvPr id="11" name="Platshållare för innehåll 10">
            <a:extLst>
              <a:ext uri="{FF2B5EF4-FFF2-40B4-BE49-F238E27FC236}">
                <a16:creationId xmlns:a16="http://schemas.microsoft.com/office/drawing/2014/main" id="{7ACA803B-6E25-436E-BEEC-E4BE221CDEF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600" y="1455738"/>
            <a:ext cx="1532821" cy="3187700"/>
          </a:xfrm>
          <a:solidFill>
            <a:srgbClr val="FAAD5F"/>
          </a:solidFill>
          <a:ln>
            <a:solidFill>
              <a:srgbClr val="FAAD5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latshållare för innehåll 8">
            <a:extLst>
              <a:ext uri="{FF2B5EF4-FFF2-40B4-BE49-F238E27FC236}">
                <a16:creationId xmlns:a16="http://schemas.microsoft.com/office/drawing/2014/main" id="{EBB21BC8-0CD0-48E4-B795-013260337DC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00" y="1455738"/>
            <a:ext cx="1792185" cy="31877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24179BBF-C120-4B01-AAED-98D9C3B093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B07D95-7C69-46C0-AD2A-2DA1650028AD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13" name="Ellips 12">
            <a:extLst>
              <a:ext uri="{FF2B5EF4-FFF2-40B4-BE49-F238E27FC236}">
                <a16:creationId xmlns:a16="http://schemas.microsoft.com/office/drawing/2014/main" id="{5C107C7B-40FD-4673-BEE0-1A9760DB0996}"/>
              </a:ext>
            </a:extLst>
          </p:cNvPr>
          <p:cNvSpPr/>
          <p:nvPr/>
        </p:nvSpPr>
        <p:spPr>
          <a:xfrm>
            <a:off x="5878268" y="4080231"/>
            <a:ext cx="458694" cy="427959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BCE61D22-2EF6-4B12-8C19-6310699C2278}"/>
              </a:ext>
            </a:extLst>
          </p:cNvPr>
          <p:cNvSpPr txBox="1"/>
          <p:nvPr/>
        </p:nvSpPr>
        <p:spPr>
          <a:xfrm>
            <a:off x="791999" y="1460093"/>
            <a:ext cx="37085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sv-SE" sz="1400"/>
              <a:t>Klicka på de symboler som visas här</a:t>
            </a:r>
            <a:br>
              <a:rPr lang="sv-SE" sz="1400"/>
            </a:br>
            <a:r>
              <a:rPr lang="sv-SE" sz="1400"/>
              <a:t>till höger.</a:t>
            </a:r>
          </a:p>
          <a:p>
            <a:pPr algn="l"/>
            <a:br>
              <a:rPr lang="sv-SE" sz="1400"/>
            </a:br>
            <a:r>
              <a:rPr lang="sv-SE" sz="1400"/>
              <a:t>Välj därefter Ny Checklista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4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400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88DD841D-C2AB-4291-AD69-F7FA82797742}"/>
              </a:ext>
            </a:extLst>
          </p:cNvPr>
          <p:cNvSpPr/>
          <p:nvPr/>
        </p:nvSpPr>
        <p:spPr>
          <a:xfrm>
            <a:off x="4749510" y="1471133"/>
            <a:ext cx="1520911" cy="893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C72DB315-CAD1-4D7B-A2C9-09F358BB300A}"/>
              </a:ext>
            </a:extLst>
          </p:cNvPr>
          <p:cNvSpPr/>
          <p:nvPr/>
        </p:nvSpPr>
        <p:spPr>
          <a:xfrm>
            <a:off x="6480000" y="1472670"/>
            <a:ext cx="1792185" cy="89338"/>
          </a:xfrm>
          <a:prstGeom prst="rect">
            <a:avLst/>
          </a:prstGeom>
          <a:solidFill>
            <a:srgbClr val="3262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Ellips 13">
            <a:extLst>
              <a:ext uri="{FF2B5EF4-FFF2-40B4-BE49-F238E27FC236}">
                <a16:creationId xmlns:a16="http://schemas.microsoft.com/office/drawing/2014/main" id="{108C10A9-8307-4794-A6E8-B1BC07EB32CE}"/>
              </a:ext>
            </a:extLst>
          </p:cNvPr>
          <p:cNvSpPr/>
          <p:nvPr/>
        </p:nvSpPr>
        <p:spPr>
          <a:xfrm>
            <a:off x="7898168" y="1453965"/>
            <a:ext cx="458694" cy="427959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4F24B06D-D3D0-4F0E-8180-7BE361BD9552}"/>
              </a:ext>
            </a:extLst>
          </p:cNvPr>
          <p:cNvSpPr txBox="1"/>
          <p:nvPr/>
        </p:nvSpPr>
        <p:spPr>
          <a:xfrm>
            <a:off x="5103098" y="1138256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1400"/>
              <a:t>Android</a:t>
            </a:r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8A892C5F-A2D6-4C90-8EAC-B7532FC0C19D}"/>
              </a:ext>
            </a:extLst>
          </p:cNvPr>
          <p:cNvSpPr txBox="1"/>
          <p:nvPr/>
        </p:nvSpPr>
        <p:spPr>
          <a:xfrm>
            <a:off x="7000027" y="1153166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1400"/>
              <a:t>IPhone</a:t>
            </a:r>
          </a:p>
        </p:txBody>
      </p:sp>
    </p:spTree>
    <p:extLst>
      <p:ext uri="{BB962C8B-B14F-4D97-AF65-F5344CB8AC3E}">
        <p14:creationId xmlns:p14="http://schemas.microsoft.com/office/powerpoint/2010/main" val="3713377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786D72A2-670E-45A6-AADD-A4E762AD941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600" y="1454400"/>
            <a:ext cx="1533600" cy="3189600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59945B25-4119-4709-94D1-F77B95AD80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00" y="1454400"/>
            <a:ext cx="1793253" cy="31896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45E895EB-5B5D-4BE0-8928-3D590CDD8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Personlig Checklista (Risk-U)</a:t>
            </a:r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DA7AE168-8346-40C3-9C86-1392B58A90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2B07D95-7C69-46C0-AD2A-2DA1650028AD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E36A26EA-FD82-47D4-9BDF-E19822668B3B}"/>
              </a:ext>
            </a:extLst>
          </p:cNvPr>
          <p:cNvSpPr/>
          <p:nvPr/>
        </p:nvSpPr>
        <p:spPr>
          <a:xfrm>
            <a:off x="4773862" y="2852528"/>
            <a:ext cx="1008000" cy="1080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D61B76A8-057A-4797-A6D9-524DC3343C82}"/>
              </a:ext>
            </a:extLst>
          </p:cNvPr>
          <p:cNvSpPr/>
          <p:nvPr/>
        </p:nvSpPr>
        <p:spPr>
          <a:xfrm>
            <a:off x="4816718" y="3111162"/>
            <a:ext cx="936376" cy="80963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BD5B71FE-179F-495B-89AC-EC40F41B4AB7}"/>
              </a:ext>
            </a:extLst>
          </p:cNvPr>
          <p:cNvSpPr/>
          <p:nvPr/>
        </p:nvSpPr>
        <p:spPr>
          <a:xfrm>
            <a:off x="6707431" y="2843005"/>
            <a:ext cx="1284044" cy="14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B3E71E49-9200-41A5-ABB5-ECB258742A81}"/>
              </a:ext>
            </a:extLst>
          </p:cNvPr>
          <p:cNvSpPr/>
          <p:nvPr/>
        </p:nvSpPr>
        <p:spPr>
          <a:xfrm>
            <a:off x="6740764" y="3149260"/>
            <a:ext cx="1284044" cy="10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8" name="textruta 27">
            <a:extLst>
              <a:ext uri="{FF2B5EF4-FFF2-40B4-BE49-F238E27FC236}">
                <a16:creationId xmlns:a16="http://schemas.microsoft.com/office/drawing/2014/main" id="{1FD80A2D-2AB2-4519-B18A-57A619EB7639}"/>
              </a:ext>
            </a:extLst>
          </p:cNvPr>
          <p:cNvSpPr txBox="1"/>
          <p:nvPr/>
        </p:nvSpPr>
        <p:spPr>
          <a:xfrm>
            <a:off x="792163" y="1455739"/>
            <a:ext cx="3708399" cy="160043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sv-SE" sz="1400" b="1" dirty="0"/>
              <a:t>Var (enhet)</a:t>
            </a:r>
          </a:p>
          <a:p>
            <a:r>
              <a:rPr lang="sv-SE" sz="1400" dirty="0">
                <a:cs typeface="Arial"/>
              </a:rPr>
              <a:t>Du ska </a:t>
            </a:r>
            <a:r>
              <a:rPr lang="sv-SE" sz="1400" u="sng" dirty="0">
                <a:solidFill>
                  <a:srgbClr val="FF0000"/>
                </a:solidFill>
                <a:cs typeface="Arial"/>
              </a:rPr>
              <a:t>alltid</a:t>
            </a:r>
            <a:r>
              <a:rPr lang="sv-SE" sz="1400" dirty="0">
                <a:cs typeface="Arial"/>
              </a:rPr>
              <a:t> välja din </a:t>
            </a:r>
            <a:r>
              <a:rPr lang="sv-SE" sz="1400" u="sng" dirty="0">
                <a:solidFill>
                  <a:srgbClr val="FF0000"/>
                </a:solidFill>
                <a:cs typeface="Arial"/>
              </a:rPr>
              <a:t>anställnings enhet </a:t>
            </a:r>
            <a:r>
              <a:rPr lang="sv-SE" sz="1400" dirty="0">
                <a:cs typeface="Arial"/>
              </a:rPr>
              <a:t>vid alla personliga checklistor. </a:t>
            </a:r>
          </a:p>
          <a:p>
            <a:endParaRPr lang="sv-SE" sz="1400" dirty="0">
              <a:cs typeface="Arial"/>
            </a:endParaRPr>
          </a:p>
          <a:p>
            <a:r>
              <a:rPr lang="sv-SE" sz="1400" dirty="0">
                <a:cs typeface="Arial"/>
              </a:rPr>
              <a:t>Detta gör du genom att trycka på texten </a:t>
            </a:r>
            <a:br>
              <a:rPr lang="sv-SE" sz="1400" dirty="0">
                <a:cs typeface="Arial"/>
              </a:rPr>
            </a:br>
            <a:r>
              <a:rPr lang="sv-SE" sz="1400" dirty="0">
                <a:solidFill>
                  <a:srgbClr val="FF0000"/>
                </a:solidFill>
                <a:cs typeface="Arial"/>
              </a:rPr>
              <a:t>Var (enhet)?</a:t>
            </a:r>
          </a:p>
          <a:p>
            <a:endParaRPr lang="sv-SE" sz="1400" dirty="0"/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D6AB4D77-AE32-4E56-A475-47FA451A32EF}"/>
              </a:ext>
            </a:extLst>
          </p:cNvPr>
          <p:cNvSpPr/>
          <p:nvPr/>
        </p:nvSpPr>
        <p:spPr>
          <a:xfrm>
            <a:off x="4746790" y="2757557"/>
            <a:ext cx="1523631" cy="20479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450AFBA6-4B84-40E5-B093-CA83F8592DC4}"/>
              </a:ext>
            </a:extLst>
          </p:cNvPr>
          <p:cNvSpPr/>
          <p:nvPr/>
        </p:nvSpPr>
        <p:spPr>
          <a:xfrm>
            <a:off x="6479999" y="2716037"/>
            <a:ext cx="1792185" cy="27068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42B3661F-54FC-4B00-A218-C8C60DB390CF}"/>
              </a:ext>
            </a:extLst>
          </p:cNvPr>
          <p:cNvSpPr/>
          <p:nvPr/>
        </p:nvSpPr>
        <p:spPr>
          <a:xfrm>
            <a:off x="4735223" y="1459228"/>
            <a:ext cx="1533599" cy="10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02188929-B17E-42F0-ACF8-9CF76F0DB4FC}"/>
              </a:ext>
            </a:extLst>
          </p:cNvPr>
          <p:cNvSpPr/>
          <p:nvPr/>
        </p:nvSpPr>
        <p:spPr>
          <a:xfrm>
            <a:off x="6480000" y="1472670"/>
            <a:ext cx="1792185" cy="893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12FF4212-B327-4DA4-9A08-159158433FB2}"/>
              </a:ext>
            </a:extLst>
          </p:cNvPr>
          <p:cNvSpPr txBox="1"/>
          <p:nvPr/>
        </p:nvSpPr>
        <p:spPr>
          <a:xfrm>
            <a:off x="5103098" y="1138256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1400"/>
              <a:t>Android</a:t>
            </a:r>
          </a:p>
        </p:txBody>
      </p:sp>
      <p:sp>
        <p:nvSpPr>
          <p:cNvPr id="20" name="textruta 19">
            <a:extLst>
              <a:ext uri="{FF2B5EF4-FFF2-40B4-BE49-F238E27FC236}">
                <a16:creationId xmlns:a16="http://schemas.microsoft.com/office/drawing/2014/main" id="{A6D95186-7D55-432B-B26C-80EE7141E870}"/>
              </a:ext>
            </a:extLst>
          </p:cNvPr>
          <p:cNvSpPr txBox="1"/>
          <p:nvPr/>
        </p:nvSpPr>
        <p:spPr>
          <a:xfrm>
            <a:off x="7000027" y="1153166"/>
            <a:ext cx="752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1400"/>
              <a:t>IPhone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0DF357DF-0E87-46D9-AD90-AA371D7EFE52}"/>
              </a:ext>
            </a:extLst>
          </p:cNvPr>
          <p:cNvSpPr/>
          <p:nvPr/>
        </p:nvSpPr>
        <p:spPr>
          <a:xfrm>
            <a:off x="7617619" y="1979420"/>
            <a:ext cx="90488" cy="117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textruta 16">
            <a:extLst>
              <a:ext uri="{FF2B5EF4-FFF2-40B4-BE49-F238E27FC236}">
                <a16:creationId xmlns:a16="http://schemas.microsoft.com/office/drawing/2014/main" id="{5FD59798-82F3-4F8C-813D-6BFC69C849EC}"/>
              </a:ext>
            </a:extLst>
          </p:cNvPr>
          <p:cNvSpPr txBox="1"/>
          <p:nvPr/>
        </p:nvSpPr>
        <p:spPr>
          <a:xfrm>
            <a:off x="7527249" y="1939831"/>
            <a:ext cx="27122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sv-SE" sz="600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537675645"/>
      </p:ext>
    </p:extLst>
  </p:cSld>
  <p:clrMapOvr>
    <a:masterClrMapping/>
  </p:clrMapOvr>
</p:sld>
</file>

<file path=ppt/theme/theme1.xml><?xml version="1.0" encoding="utf-8"?>
<a:theme xmlns:a="http://schemas.openxmlformats.org/drawingml/2006/main" name="Vattenfall">
  <a:themeElements>
    <a:clrScheme name="Vattenfall 2018">
      <a:dk1>
        <a:sysClr val="windowText" lastClr="000000"/>
      </a:dk1>
      <a:lt1>
        <a:sysClr val="window" lastClr="FFFFFF"/>
      </a:lt1>
      <a:dk2>
        <a:srgbClr val="4E4B48"/>
      </a:dk2>
      <a:lt2>
        <a:srgbClr val="E7E6E6"/>
      </a:lt2>
      <a:accent1>
        <a:srgbClr val="2071B5"/>
      </a:accent1>
      <a:accent2>
        <a:srgbClr val="FFDA00"/>
      </a:accent2>
      <a:accent3>
        <a:srgbClr val="005C63"/>
      </a:accent3>
      <a:accent4>
        <a:srgbClr val="3DC07C"/>
      </a:accent4>
      <a:accent5>
        <a:srgbClr val="1E324F"/>
      </a:accent5>
      <a:accent6>
        <a:srgbClr val="D1266B"/>
      </a:accent6>
      <a:hlink>
        <a:srgbClr val="2071B5"/>
      </a:hlink>
      <a:folHlink>
        <a:srgbClr val="D1266B"/>
      </a:folHlink>
    </a:clrScheme>
    <a:fontScheme name="Vattenfal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200117_Vattenfall_PPT_Eng_1.5.potx" id="{A144DBA0-2FA8-4E0C-AE41-0A10A39A8A79}" vid="{0AAD8766-1638-41CF-9C1A-7F2A9283466E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38FA31718725C46A988027E818AEAE0" ma:contentTypeVersion="19" ma:contentTypeDescription="Create a new document." ma:contentTypeScope="" ma:versionID="9f95f25312688c429af5ecf54c79edff">
  <xsd:schema xmlns:xsd="http://www.w3.org/2001/XMLSchema" xmlns:xs="http://www.w3.org/2001/XMLSchema" xmlns:p="http://schemas.microsoft.com/office/2006/metadata/properties" xmlns:ns1="http://schemas.microsoft.com/sharepoint/v3" xmlns:ns2="2a1259a8-9be4-4f50-8927-e6dd8ca9402d" xmlns:ns3="c1eae208-2788-40aa-8b82-ebc99d20d5d6" xmlns:ns4="3f673806-adda-4a0a-be14-7358a35860db" targetNamespace="http://schemas.microsoft.com/office/2006/metadata/properties" ma:root="true" ma:fieldsID="179a27960f1e9618e3f6fcd1b209c8a1" ns1:_="" ns2:_="" ns3:_="" ns4:_="">
    <xsd:import namespace="http://schemas.microsoft.com/sharepoint/v3"/>
    <xsd:import namespace="2a1259a8-9be4-4f50-8927-e6dd8ca9402d"/>
    <xsd:import namespace="c1eae208-2788-40aa-8b82-ebc99d20d5d6"/>
    <xsd:import namespace="3f673806-adda-4a0a-be14-7358a35860d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4:SharedWithUsers" minOccurs="0"/>
                <xsd:element ref="ns4:SharedWithDetail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1:_ip_UnifiedCompliancePolicyProperties" minOccurs="0"/>
                <xsd:element ref="ns1:_ip_UnifiedCompliancePolicyUIAction" minOccurs="0"/>
                <xsd:element ref="ns3:lcf76f155ced4ddcb4097134ff3c332f" minOccurs="0"/>
                <xsd:element ref="ns2:TaxCatchAll" minOccurs="0"/>
                <xsd:element ref="ns3:hidden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5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1259a8-9be4-4f50-8927-e6dd8ca9402d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28" nillable="true" ma:displayName="Taxonomy Catch All Column" ma:hidden="true" ma:list="{4ab98a47-b25a-4886-8a85-b789bbf3f9d0}" ma:internalName="TaxCatchAll" ma:showField="CatchAllData" ma:web="3f673806-adda-4a0a-be14-7358a35860d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eae208-2788-40aa-8b82-ebc99d20d5d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7" nillable="true" ma:taxonomy="true" ma:internalName="lcf76f155ced4ddcb4097134ff3c332f" ma:taxonomyFieldName="MediaServiceImageTags" ma:displayName="Image Tags" ma:readOnly="false" ma:fieldId="{5cf76f15-5ced-4ddc-b409-7134ff3c332f}" ma:taxonomyMulti="true" ma:sspId="37527e17-69f7-4063-85d7-6a8e0146bc9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hiddenFolderPath" ma:index="29" nillable="true" ma:displayName="hiddenFolderPath" ma:default="Funkt/" ma:description="hiddenFolderPath" ma:format="Dropdown" ma:internalName="hiddenFolderPath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673806-adda-4a0a-be14-7358a35860db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3f673806-adda-4a0a-be14-7358a35860db">
      <UserInfo>
        <DisplayName>Lundqvist Mikael (GS-ST3)</DisplayName>
        <AccountId>3373</AccountId>
        <AccountType/>
      </UserInfo>
      <UserInfo>
        <DisplayName>Kärrman Gustaf (GS-ST3)</DisplayName>
        <AccountId>2958</AccountId>
        <AccountType/>
      </UserInfo>
      <UserInfo>
        <DisplayName>Linder Robert (GS-ES1)</DisplayName>
        <AccountId>3261</AccountId>
        <AccountType/>
      </UserInfo>
      <UserInfo>
        <DisplayName>Lortsch Andreas (GS-EV2)</DisplayName>
        <AccountId>324</AccountId>
        <AccountType/>
      </UserInfo>
      <UserInfo>
        <DisplayName>Beissinger Andres (GS-DH4)</DisplayName>
        <AccountId>4099</AccountId>
        <AccountType/>
      </UserInfo>
      <UserInfo>
        <DisplayName>Johansson Helena (GS-E) ext</DisplayName>
        <AccountId>2801</AccountId>
        <AccountType/>
      </UserInfo>
      <UserInfo>
        <DisplayName>Stadler Kent (GS-Q)</DisplayName>
        <AccountId>3548</AccountId>
        <AccountType/>
      </UserInfo>
      <UserInfo>
        <DisplayName>Pettersson Tommy (GS-LV5)</DisplayName>
        <AccountId>7219</AccountId>
        <AccountType/>
      </UserInfo>
      <UserInfo>
        <DisplayName>Zeeto Karram (GS-SS1)</DisplayName>
        <AccountId>7478</AccountId>
        <AccountType/>
      </UserInfo>
    </SharedWithUsers>
    <_dlc_DocId xmlns="2a1259a8-9be4-4f50-8927-e6dd8ca9402d">CJNPSU43Z3K6-618119540-246878</_dlc_DocId>
    <_dlc_DocIdUrl xmlns="2a1259a8-9be4-4f50-8927-e6dd8ca9402d">
      <Url>https://vattenfall.sharepoint.com/sites/VSN/_layouts/15/DocIdRedir.aspx?ID=CJNPSU43Z3K6-618119540-246878</Url>
      <Description>CJNPSU43Z3K6-618119540-246878</Description>
    </_dlc_DocIdUrl>
    <_ip_UnifiedCompliancePolicyUIAction xmlns="http://schemas.microsoft.com/sharepoint/v3" xsi:nil="true"/>
    <_ip_UnifiedCompliancePolicyProperties xmlns="http://schemas.microsoft.com/sharepoint/v3" xsi:nil="true"/>
    <lcf76f155ced4ddcb4097134ff3c332f xmlns="c1eae208-2788-40aa-8b82-ebc99d20d5d6">
      <Terms xmlns="http://schemas.microsoft.com/office/infopath/2007/PartnerControls"/>
    </lcf76f155ced4ddcb4097134ff3c332f>
    <TaxCatchAll xmlns="2a1259a8-9be4-4f50-8927-e6dd8ca9402d" xsi:nil="true"/>
    <hiddenFolderPath xmlns="c1eae208-2788-40aa-8b82-ebc99d20d5d6" xsi:nil="true"/>
  </documentManagement>
</p:properti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CF00ABC-F62C-41AF-BCCE-C49C9A8161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2a1259a8-9be4-4f50-8927-e6dd8ca9402d"/>
    <ds:schemaRef ds:uri="c1eae208-2788-40aa-8b82-ebc99d20d5d6"/>
    <ds:schemaRef ds:uri="3f673806-adda-4a0a-be14-7358a35860d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93000D9-49B1-49AF-BA78-101729009118}">
  <ds:schemaRefs>
    <ds:schemaRef ds:uri="http://purl.org/dc/elements/1.1/"/>
    <ds:schemaRef ds:uri="http://schemas.microsoft.com/office/2006/metadata/properties"/>
    <ds:schemaRef ds:uri="2a1259a8-9be4-4f50-8927-e6dd8ca9402d"/>
    <ds:schemaRef ds:uri="http://purl.org/dc/terms/"/>
    <ds:schemaRef ds:uri="c1eae208-2788-40aa-8b82-ebc99d20d5d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3f673806-adda-4a0a-be14-7358a35860db"/>
    <ds:schemaRef ds:uri="http://www.w3.org/XML/1998/namespace"/>
    <ds:schemaRef ds:uri="http://purl.org/dc/dcmitype/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E2EB0554-8F5D-42F2-8C63-098588946ED5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2FD61991-ECC1-4B80-A947-040BE902A2D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Eng_landscape</Template>
  <TotalTime>0</TotalTime>
  <Words>1610</Words>
  <Application>Microsoft Office PowerPoint</Application>
  <PresentationFormat>On-screen Show (16:9)</PresentationFormat>
  <Paragraphs>304</Paragraphs>
  <Slides>24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Vattenfall</vt:lpstr>
      <vt:lpstr>PowerPoint Presentation</vt:lpstr>
      <vt:lpstr>PowerPoint Presentation</vt:lpstr>
      <vt:lpstr>Ta hem appen första gången</vt:lpstr>
      <vt:lpstr>Inloggning</vt:lpstr>
      <vt:lpstr>Inställningar</vt:lpstr>
      <vt:lpstr>Personlig Checklista (Risk-U)</vt:lpstr>
      <vt:lpstr>Personlig Checklista (Risk-U)</vt:lpstr>
      <vt:lpstr>Personlig Checklista (Risk-U)</vt:lpstr>
      <vt:lpstr>Personlig Checklista (Risk-U)</vt:lpstr>
      <vt:lpstr>Personlig Checklista (Risk-U)</vt:lpstr>
      <vt:lpstr>Personlig Checklista (Risk-U)</vt:lpstr>
      <vt:lpstr>Personlig Checklista (Risk-U)</vt:lpstr>
      <vt:lpstr>Personlig Checklista (Risk-U)</vt:lpstr>
      <vt:lpstr>Personlig Checklista (Risk-U)</vt:lpstr>
      <vt:lpstr>Personlig Checklista (Risk-U)</vt:lpstr>
      <vt:lpstr>Personlig Checklista (Risk-U)</vt:lpstr>
      <vt:lpstr>Personlig Checklista (Risk-U)</vt:lpstr>
      <vt:lpstr>Personlig Checklista (Risk-U)</vt:lpstr>
      <vt:lpstr>Personlig Checklista (Risk-U)</vt:lpstr>
      <vt:lpstr>Personlig Checklista (Risk-U)</vt:lpstr>
      <vt:lpstr>Personlig Checklista (Risk-U)</vt:lpstr>
      <vt:lpstr>Personlig Checklista (Risk-U)</vt:lpstr>
      <vt:lpstr>Personlig Checklista (Risk-U)</vt:lpstr>
      <vt:lpstr>Har du frågor  eller vill veta mer kring ”Personlig checklista”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Headline</dc:title>
  <dc:creator>Espling Christer (GS-L)</dc:creator>
  <cp:lastModifiedBy>Espling Christer (GS-L)</cp:lastModifiedBy>
  <cp:revision>7</cp:revision>
  <dcterms:created xsi:type="dcterms:W3CDTF">2020-02-09T12:18:45Z</dcterms:created>
  <dcterms:modified xsi:type="dcterms:W3CDTF">2023-05-22T12:22:02Z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0x010100D38FA31718725C46A988027E818AEAE0</vt:lpwstr>
  </property>
  <property fmtid="{D5CDD505-2E9C-101B-9397-08002B2CF9AE}" pid="3" name="_dlc_DocIdItemGuid">
    <vt:lpwstr>1f60114a-de5f-41e2-bc8d-b2072e561ed5</vt:lpwstr>
  </property>
  <property fmtid="{D5CDD505-2E9C-101B-9397-08002B2CF9AE}" pid="4" name="MSIP_Label_e4aaaee5-c84d-4c37-ab3c-99d07fb6d639_Enabled">
    <vt:lpwstr>true</vt:lpwstr>
  </property>
  <property fmtid="{D5CDD505-2E9C-101B-9397-08002B2CF9AE}" pid="5" name="MSIP_Label_e4aaaee5-c84d-4c37-ab3c-99d07fb6d639_SetDate">
    <vt:lpwstr>2022-01-26T13:18:46Z</vt:lpwstr>
  </property>
  <property fmtid="{D5CDD505-2E9C-101B-9397-08002B2CF9AE}" pid="6" name="MSIP_Label_e4aaaee5-c84d-4c37-ab3c-99d07fb6d639_Method">
    <vt:lpwstr>Privileged</vt:lpwstr>
  </property>
  <property fmtid="{D5CDD505-2E9C-101B-9397-08002B2CF9AE}" pid="7" name="MSIP_Label_e4aaaee5-c84d-4c37-ab3c-99d07fb6d639_Name">
    <vt:lpwstr>e4aaaee5-c84d-4c37-ab3c-99d07fb6d639</vt:lpwstr>
  </property>
  <property fmtid="{D5CDD505-2E9C-101B-9397-08002B2CF9AE}" pid="8" name="MSIP_Label_e4aaaee5-c84d-4c37-ab3c-99d07fb6d639_SiteId">
    <vt:lpwstr>f8be18a6-f648-4a47-be73-86d6c5c6604d</vt:lpwstr>
  </property>
  <property fmtid="{D5CDD505-2E9C-101B-9397-08002B2CF9AE}" pid="9" name="MSIP_Label_e4aaaee5-c84d-4c37-ab3c-99d07fb6d639_ActionId">
    <vt:lpwstr>1f9db80e-5c48-449d-bbb5-0a14a837edcf</vt:lpwstr>
  </property>
  <property fmtid="{D5CDD505-2E9C-101B-9397-08002B2CF9AE}" pid="10" name="MSIP_Label_e4aaaee5-c84d-4c37-ab3c-99d07fb6d639_ContentBits">
    <vt:lpwstr>2</vt:lpwstr>
  </property>
  <property fmtid="{D5CDD505-2E9C-101B-9397-08002B2CF9AE}" pid="11" name="MediaServiceImageTags">
    <vt:lpwstr/>
  </property>
</Properties>
</file>