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5"/>
  </p:sldMasterIdLst>
  <p:notesMasterIdLst>
    <p:notesMasterId r:id="rId26"/>
  </p:notesMasterIdLst>
  <p:sldIdLst>
    <p:sldId id="306" r:id="rId6"/>
    <p:sldId id="2941" r:id="rId7"/>
    <p:sldId id="263" r:id="rId8"/>
    <p:sldId id="2713" r:id="rId9"/>
    <p:sldId id="2714" r:id="rId10"/>
    <p:sldId id="308" r:id="rId11"/>
    <p:sldId id="309" r:id="rId12"/>
    <p:sldId id="311" r:id="rId13"/>
    <p:sldId id="313" r:id="rId14"/>
    <p:sldId id="312" r:id="rId15"/>
    <p:sldId id="314" r:id="rId16"/>
    <p:sldId id="316" r:id="rId17"/>
    <p:sldId id="318" r:id="rId18"/>
    <p:sldId id="319" r:id="rId19"/>
    <p:sldId id="320" r:id="rId20"/>
    <p:sldId id="321" r:id="rId21"/>
    <p:sldId id="317" r:id="rId22"/>
    <p:sldId id="324" r:id="rId23"/>
    <p:sldId id="315" r:id="rId24"/>
    <p:sldId id="265" r:id="rId25"/>
  </p:sldIdLst>
  <p:sldSz cx="9144000" cy="5143500" type="screen16x9"/>
  <p:notesSz cx="6858000" cy="22669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E62AF7EB-9CEF-4614-8C10-AB65D9C33C57}">
          <p14:sldIdLst>
            <p14:sldId id="306"/>
            <p14:sldId id="2941"/>
            <p14:sldId id="263"/>
            <p14:sldId id="2713"/>
            <p14:sldId id="2714"/>
            <p14:sldId id="308"/>
            <p14:sldId id="309"/>
            <p14:sldId id="311"/>
            <p14:sldId id="313"/>
            <p14:sldId id="312"/>
            <p14:sldId id="314"/>
            <p14:sldId id="316"/>
            <p14:sldId id="318"/>
            <p14:sldId id="319"/>
            <p14:sldId id="320"/>
            <p14:sldId id="321"/>
            <p14:sldId id="317"/>
            <p14:sldId id="324"/>
            <p14:sldId id="315"/>
            <p14:sldId id="265"/>
          </p14:sldIdLst>
        </p14:section>
        <p14:section name="Dividers" id="{0ABCA0DC-C16D-4989-992C-8C79708704A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 Hedenskog" initials="LH" lastIdx="1" clrIdx="0">
    <p:extLst>
      <p:ext uri="{19B8F6BF-5375-455C-9EA6-DF929625EA0E}">
        <p15:presenceInfo xmlns:p15="http://schemas.microsoft.com/office/powerpoint/2012/main" userId="S-1-5-21-436374069-1592454029-682003330-15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FAFA"/>
    <a:srgbClr val="F93B18"/>
    <a:srgbClr val="9B62C3"/>
    <a:srgbClr val="85254B"/>
    <a:srgbClr val="4E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EC6CC-687D-1FC0-2DA4-3010FC7AE0F0}" v="9" dt="2023-01-09T07:35:39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203" autoAdjust="0"/>
  </p:normalViewPr>
  <p:slideViewPr>
    <p:cSldViewPr snapToGrid="0">
      <p:cViewPr varScale="1">
        <p:scale>
          <a:sx n="158" d="100"/>
          <a:sy n="158" d="100"/>
        </p:scale>
        <p:origin x="18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BD687F-4258-41C3-B859-D4087D71C6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77EE97-AC60-4990-8A6A-027EA3B2D521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pPr algn="ctr"/>
          <a:r>
            <a:rPr lang="sv-SE" sz="2800" b="1" noProof="0" dirty="0">
              <a:solidFill>
                <a:schemeClr val="tx1"/>
              </a:solidFill>
            </a:rPr>
            <a:t>Tillsammans skapar vi</a:t>
          </a:r>
          <a:br>
            <a:rPr lang="sv-SE" sz="2800" b="1" noProof="0" dirty="0">
              <a:solidFill>
                <a:schemeClr val="tx1"/>
              </a:solidFill>
            </a:rPr>
          </a:br>
          <a:r>
            <a:rPr lang="sv-SE" sz="2800" b="1" noProof="0" dirty="0">
              <a:solidFill>
                <a:schemeClr val="tx1"/>
              </a:solidFill>
            </a:rPr>
            <a:t>Sveriges säkraste arbetsplats!</a:t>
          </a:r>
        </a:p>
      </dgm:t>
    </dgm:pt>
    <dgm:pt modelId="{CD7A6033-F038-4312-9104-1D42302A9278}" type="parTrans" cxnId="{821D08A9-32AF-498A-9153-D23DC7A3F240}">
      <dgm:prSet/>
      <dgm:spPr/>
      <dgm:t>
        <a:bodyPr/>
        <a:lstStyle/>
        <a:p>
          <a:endParaRPr lang="en-US"/>
        </a:p>
      </dgm:t>
    </dgm:pt>
    <dgm:pt modelId="{0E004334-BF06-4B14-AF65-C27E6AA7FCC8}" type="sibTrans" cxnId="{821D08A9-32AF-498A-9153-D23DC7A3F240}">
      <dgm:prSet/>
      <dgm:spPr/>
      <dgm:t>
        <a:bodyPr/>
        <a:lstStyle/>
        <a:p>
          <a:endParaRPr lang="en-US"/>
        </a:p>
      </dgm:t>
    </dgm:pt>
    <dgm:pt modelId="{1A510EB2-1471-4947-B7DF-4989AAD4C4D3}" type="pres">
      <dgm:prSet presAssocID="{89BD687F-4258-41C3-B859-D4087D71C655}" presName="linear" presStyleCnt="0">
        <dgm:presLayoutVars>
          <dgm:animLvl val="lvl"/>
          <dgm:resizeHandles val="exact"/>
        </dgm:presLayoutVars>
      </dgm:prSet>
      <dgm:spPr/>
    </dgm:pt>
    <dgm:pt modelId="{7FEC0141-9D59-4423-860E-489675B782B2}" type="pres">
      <dgm:prSet presAssocID="{4477EE97-AC60-4990-8A6A-027EA3B2D521}" presName="parentText" presStyleLbl="node1" presStyleIdx="0" presStyleCnt="1" custScaleX="91874" custScaleY="85050" custLinFactNeighborX="-583" custLinFactNeighborY="16098">
        <dgm:presLayoutVars>
          <dgm:chMax val="0"/>
          <dgm:bulletEnabled val="1"/>
        </dgm:presLayoutVars>
      </dgm:prSet>
      <dgm:spPr/>
    </dgm:pt>
  </dgm:ptLst>
  <dgm:cxnLst>
    <dgm:cxn modelId="{6C107629-CEF4-4169-8C0C-C98E1936E91A}" type="presOf" srcId="{4477EE97-AC60-4990-8A6A-027EA3B2D521}" destId="{7FEC0141-9D59-4423-860E-489675B782B2}" srcOrd="0" destOrd="0" presId="urn:microsoft.com/office/officeart/2005/8/layout/vList2"/>
    <dgm:cxn modelId="{821D08A9-32AF-498A-9153-D23DC7A3F240}" srcId="{89BD687F-4258-41C3-B859-D4087D71C655}" destId="{4477EE97-AC60-4990-8A6A-027EA3B2D521}" srcOrd="0" destOrd="0" parTransId="{CD7A6033-F038-4312-9104-1D42302A9278}" sibTransId="{0E004334-BF06-4B14-AF65-C27E6AA7FCC8}"/>
    <dgm:cxn modelId="{8750CBDF-20CC-46B2-9293-0CE292B5AE1C}" type="presOf" srcId="{89BD687F-4258-41C3-B859-D4087D71C655}" destId="{1A510EB2-1471-4947-B7DF-4989AAD4C4D3}" srcOrd="0" destOrd="0" presId="urn:microsoft.com/office/officeart/2005/8/layout/vList2"/>
    <dgm:cxn modelId="{9AB4D94C-E61E-4C25-ADF7-E3B67C06352A}" type="presParOf" srcId="{1A510EB2-1471-4947-B7DF-4989AAD4C4D3}" destId="{7FEC0141-9D59-4423-860E-489675B782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C0141-9D59-4423-860E-489675B782B2}">
      <dsp:nvSpPr>
        <dsp:cNvPr id="0" name=""/>
        <dsp:cNvSpPr/>
      </dsp:nvSpPr>
      <dsp:spPr>
        <a:xfrm>
          <a:off x="212140" y="409159"/>
          <a:ext cx="5600639" cy="1034888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 noProof="0" dirty="0">
              <a:solidFill>
                <a:schemeClr val="tx1"/>
              </a:solidFill>
            </a:rPr>
            <a:t>Tillsammans skapar vi</a:t>
          </a:r>
          <a:br>
            <a:rPr lang="sv-SE" sz="2800" b="1" kern="1200" noProof="0" dirty="0">
              <a:solidFill>
                <a:schemeClr val="tx1"/>
              </a:solidFill>
            </a:rPr>
          </a:br>
          <a:r>
            <a:rPr lang="sv-SE" sz="2800" b="1" kern="1200" noProof="0" dirty="0">
              <a:solidFill>
                <a:schemeClr val="tx1"/>
              </a:solidFill>
            </a:rPr>
            <a:t>Sveriges säkraste arbetsplats!</a:t>
          </a:r>
        </a:p>
      </dsp:txBody>
      <dsp:txXfrm>
        <a:off x="262659" y="459678"/>
        <a:ext cx="5499601" cy="933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F7764-3708-48C9-A1BB-FDC9E116F7C4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2B1E-B585-4012-9030-1F6687CAD2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877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detta fall så väljer vi Eldistribution NNO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54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nästa fält ska vi välja VAD har hänt.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35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Just i detta exempel har man valt  riskobservation.</a:t>
            </a:r>
            <a:br>
              <a:rPr lang="sv-SE"/>
            </a:br>
            <a:endParaRPr lang="sv-SE"/>
          </a:p>
          <a:p>
            <a:r>
              <a:rPr lang="sv-SE"/>
              <a:t>Här bör man tänka följande:</a:t>
            </a:r>
          </a:p>
          <a:p>
            <a:endParaRPr lang="sv-SE"/>
          </a:p>
          <a:p>
            <a:r>
              <a:rPr lang="sv-SE"/>
              <a:t>”Aha” Du ser (observerar) risken för att något skulle kunna hända = Riskobservation</a:t>
            </a:r>
            <a:br>
              <a:rPr lang="sv-SE"/>
            </a:br>
            <a:endParaRPr lang="sv-SE"/>
          </a:p>
          <a:p>
            <a:r>
              <a:rPr lang="sv-SE"/>
              <a:t>”Oj” Något har inträffat, men ingen person kom till skada. = Tillbud</a:t>
            </a:r>
          </a:p>
          <a:p>
            <a:endParaRPr lang="sv-SE"/>
          </a:p>
          <a:p>
            <a:r>
              <a:rPr lang="sv-SE"/>
              <a:t>”Aj” Något har inträffat och minst en person blev skadad. Spelar ingen roll hur liten skadan är. = Olycksfall</a:t>
            </a:r>
          </a:p>
          <a:p>
            <a:endParaRPr lang="sv-SE"/>
          </a:p>
          <a:p>
            <a:r>
              <a:rPr lang="sv-SE"/>
              <a:t>En olycka som har inträffat på väg till eller från jobbet. = Färdolycksfall </a:t>
            </a:r>
          </a:p>
          <a:p>
            <a:endParaRPr lang="sv-SE"/>
          </a:p>
          <a:p>
            <a:r>
              <a:rPr lang="sv-SE"/>
              <a:t>En personskada eller sjukdom som har uppstått p.g.a. långvarig belastning såsom tung eller ensidigt arbete, vibrationer, eller psykiskt påfrestande arbetsförhållanden. = </a:t>
            </a:r>
            <a:r>
              <a:rPr lang="sv-SE" err="1"/>
              <a:t>Arbetsjukdom</a:t>
            </a:r>
            <a:endParaRPr lang="sv-SE"/>
          </a:p>
          <a:p>
            <a:endParaRPr lang="sv-SE"/>
          </a:p>
          <a:p>
            <a:r>
              <a:rPr lang="sv-SE"/>
              <a:t>Påverkan på naturen. </a:t>
            </a:r>
            <a:r>
              <a:rPr lang="sv-SE" err="1"/>
              <a:t>P.g.a</a:t>
            </a:r>
            <a:r>
              <a:rPr lang="sv-SE"/>
              <a:t> av utsläpp av så väl som T.ex. vätskor eller gas = Miljö</a:t>
            </a:r>
          </a:p>
          <a:p>
            <a:endParaRPr lang="sv-SE"/>
          </a:p>
          <a:p>
            <a:r>
              <a:rPr lang="sv-SE"/>
              <a:t>Brister av dokumentation, avvikelser i tjänster eller produkter eller </a:t>
            </a:r>
            <a:r>
              <a:rPr lang="sv-SE" err="1"/>
              <a:t>processtörningar</a:t>
            </a:r>
            <a:r>
              <a:rPr lang="sv-SE"/>
              <a:t>. = </a:t>
            </a:r>
            <a:r>
              <a:rPr lang="sv-SE" err="1"/>
              <a:t>Kvallitet</a:t>
            </a:r>
            <a:endParaRPr lang="sv-SE"/>
          </a:p>
          <a:p>
            <a:endParaRPr lang="sv-SE"/>
          </a:p>
          <a:p>
            <a:r>
              <a:rPr lang="sv-SE"/>
              <a:t>Skador på byggnader, inbrott, stöld eller dataintrång = Egendom/Säkerhet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77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När vi sedan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05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/>
              <a:t>Händelseförlopp.</a:t>
            </a:r>
          </a:p>
          <a:p>
            <a:r>
              <a:rPr lang="sv-SE" b="1"/>
              <a:t>Som i detta exempel.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Littera:</a:t>
            </a:r>
            <a:r>
              <a:rPr lang="sv-SE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PT7213 L2 F-212. </a:t>
            </a:r>
            <a:r>
              <a:rPr lang="sv-SE" sz="9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Händelseförlopp:</a:t>
            </a:r>
            <a:r>
              <a:rPr lang="sv-SE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Vart en ljusbåge när jag öppnade F-212 vid </a:t>
            </a:r>
            <a:r>
              <a:rPr lang="sv-SE" sz="9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Avakko</a:t>
            </a:r>
            <a:r>
              <a:rPr lang="sv-SE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Spröten var ej i helt när jag öppnade. Linjen löste.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00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 har nu skrivit in händelseförloppet och utifrån det vi har valt på VAD? Riskobservation och skrivit i Händelseförlopp ska vi välja skaderisk.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14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sz="900"/>
              <a:t>Som beskrivningen visar tidigare så </a:t>
            </a:r>
          </a:p>
          <a:p>
            <a:pPr algn="l"/>
            <a:r>
              <a:rPr lang="sv-SE" sz="900"/>
              <a:t>blev det en ljusbåge! </a:t>
            </a:r>
          </a:p>
          <a:p>
            <a:pPr algn="l"/>
            <a:r>
              <a:rPr lang="sv-SE" sz="900"/>
              <a:t>Så vi väljer Ljusbåge.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306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Här är det viktigt att vi fyller i en uppfattning till orsak. Du kanske inte kan avgöra hela orsaken men delar av orsaken är bättre än inget.</a:t>
            </a:r>
          </a:p>
          <a:p>
            <a:endParaRPr lang="sv-SE"/>
          </a:p>
          <a:p>
            <a:r>
              <a:rPr lang="sv-SE"/>
              <a:t>Spröten går inte i helt vid slutning av frånskiljaren.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37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Du kanske har en bra lösning på problemet. För du som tekniker och är ute i fält har många gånger bättre kunskap om hur man kan åtgärda problemet. </a:t>
            </a:r>
          </a:p>
          <a:p>
            <a:endParaRPr lang="sv-SE"/>
          </a:p>
          <a:p>
            <a:r>
              <a:rPr lang="sv-SE"/>
              <a:t>Justera frånskiljaren eller byt ut den.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39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Summering</a:t>
            </a:r>
          </a:p>
          <a:p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900" b="1" u="sng" dirty="0"/>
              <a:t>VAR</a:t>
            </a:r>
            <a:r>
              <a:rPr lang="sv-SE" sz="900" dirty="0"/>
              <a:t> Se till att rätt kund är ifyllt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900" b="1" u="sng" dirty="0"/>
              <a:t>VAD</a:t>
            </a:r>
            <a:r>
              <a:rPr lang="sv-SE" sz="900" dirty="0"/>
              <a:t> Rätt typ av händelse (Aha, Oj, Aj mm)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900" b="1" u="sng" dirty="0"/>
              <a:t>Littera</a:t>
            </a:r>
            <a:r>
              <a:rPr lang="sv-SE" sz="900" dirty="0"/>
              <a:t> skrivs in i händelseförlopp. </a:t>
            </a:r>
          </a:p>
          <a:p>
            <a:pPr algn="l"/>
            <a:r>
              <a:rPr lang="sv-SE" sz="900" dirty="0"/>
              <a:t>      T.ex. Annläggningsnummer, </a:t>
            </a:r>
          </a:p>
          <a:p>
            <a:pPr algn="l"/>
            <a:r>
              <a:rPr lang="sv-SE" sz="900" dirty="0"/>
              <a:t>      (</a:t>
            </a:r>
            <a:r>
              <a:rPr lang="sv-SE" sz="900" dirty="0" err="1"/>
              <a:t>KSxxxx</a:t>
            </a:r>
            <a:r>
              <a:rPr lang="sv-SE" sz="900" dirty="0"/>
              <a:t> eller </a:t>
            </a:r>
            <a:r>
              <a:rPr lang="sv-SE" sz="900" dirty="0" err="1"/>
              <a:t>NSxxxxx</a:t>
            </a:r>
            <a:r>
              <a:rPr lang="sv-SE" sz="900" dirty="0"/>
              <a:t>), eller Maskin nummer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900" b="1" u="sng" dirty="0"/>
              <a:t>Orsak </a:t>
            </a:r>
            <a:r>
              <a:rPr lang="sv-SE" sz="900" dirty="0"/>
              <a:t>samt </a:t>
            </a:r>
            <a:r>
              <a:rPr lang="sv-SE" sz="900" b="1" u="sng" dirty="0"/>
              <a:t>Åtgärd </a:t>
            </a:r>
            <a:r>
              <a:rPr lang="sv-SE" sz="900" dirty="0"/>
              <a:t>skall alltid fyllas i.</a:t>
            </a:r>
          </a:p>
          <a:p>
            <a:endParaRPr lang="sv-SE" dirty="0"/>
          </a:p>
          <a:p>
            <a:r>
              <a:rPr lang="sv-SE" dirty="0"/>
              <a:t>Så då har vi fyllt i den och nu är det bara att skicka iväg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0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96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För att ladda ned </a:t>
            </a:r>
            <a:r>
              <a:rPr lang="sv-SE" err="1"/>
              <a:t>appen</a:t>
            </a:r>
            <a:r>
              <a:rPr lang="sv-SE"/>
              <a:t> IA:  </a:t>
            </a:r>
          </a:p>
          <a:p>
            <a:pPr marL="0" indent="0">
              <a:buNone/>
            </a:pPr>
            <a:r>
              <a:rPr lang="sv-SE"/>
              <a:t>Google Play (</a:t>
            </a:r>
            <a:r>
              <a:rPr lang="sv-SE" err="1"/>
              <a:t>android</a:t>
            </a:r>
            <a:r>
              <a:rPr lang="sv-SE"/>
              <a:t>) eller </a:t>
            </a:r>
          </a:p>
          <a:p>
            <a:pPr marL="0" indent="0">
              <a:buNone/>
            </a:pPr>
            <a:r>
              <a:rPr lang="sv-SE" err="1"/>
              <a:t>App</a:t>
            </a:r>
            <a:r>
              <a:rPr lang="sv-SE"/>
              <a:t> Store (iPhone) </a:t>
            </a:r>
          </a:p>
          <a:p>
            <a:pPr marL="0" indent="0">
              <a:buNone/>
            </a:pPr>
            <a:r>
              <a:rPr lang="sv-SE"/>
              <a:t>Skriv in AFA försäkring i sökfältet.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11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sz="900" b="1"/>
              <a:t>Inloggningsuppgifter</a:t>
            </a:r>
          </a:p>
          <a:p>
            <a:pPr algn="l"/>
            <a:r>
              <a:rPr lang="sv-SE" sz="900"/>
              <a:t>Användarnamn: </a:t>
            </a:r>
            <a:r>
              <a:rPr lang="sv-SE" sz="900" err="1"/>
              <a:t>AppkontoServices</a:t>
            </a:r>
            <a:endParaRPr lang="sv-SE" sz="900"/>
          </a:p>
          <a:p>
            <a:pPr algn="l"/>
            <a:r>
              <a:rPr lang="sv-SE" sz="900"/>
              <a:t>Lösenord: Vattenfall2018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0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Det 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av </a:t>
            </a:r>
            <a:r>
              <a:rPr lang="en-US" err="1">
                <a:cs typeface="Calibri"/>
              </a:rPr>
              <a:t>stor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vikt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skall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finnas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två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ställen</a:t>
            </a:r>
            <a:r>
              <a:rPr lang="en-US">
                <a:cs typeface="Calibri"/>
              </a:rPr>
              <a:t>!</a:t>
            </a:r>
            <a:br>
              <a:rPr lang="en-US">
                <a:cs typeface="+mn-lt"/>
              </a:rPr>
            </a:br>
            <a:r>
              <a:rPr lang="en-US" b="1" u="sng" err="1">
                <a:cs typeface="Calibri"/>
              </a:rPr>
              <a:t>Att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på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för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och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efternamns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raden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hjälper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systemet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att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hitta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rätt</a:t>
            </a:r>
            <a:endParaRPr lang="en-US" b="1" u="sng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UE </a:t>
            </a:r>
            <a:r>
              <a:rPr lang="en-US" err="1">
                <a:cs typeface="Calibri"/>
              </a:rPr>
              <a:t>Använder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inloggningsuppgifter</a:t>
            </a:r>
            <a:r>
              <a:rPr lang="en-US">
                <a:cs typeface="Calibri"/>
              </a:rPr>
              <a:t>.</a:t>
            </a:r>
            <a:br>
              <a:rPr lang="en-US">
                <a:cs typeface="+mn-lt"/>
              </a:rPr>
            </a:b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Skillnaden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välja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Underentrepenör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istället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för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anställd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09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Välj Händelse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Var noga med att välja rätt kund/avtal…..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/>
              <a:t>Här kan du </a:t>
            </a:r>
            <a:r>
              <a:rPr lang="sv-SE" sz="900" u="sng"/>
              <a:t>INTE</a:t>
            </a:r>
            <a:r>
              <a:rPr lang="sv-SE" sz="900"/>
              <a:t> välja din egna avdelning.</a:t>
            </a:r>
          </a:p>
          <a:p>
            <a:r>
              <a:rPr lang="sv-SE">
                <a:cs typeface="Calibri" panose="020F0502020204030204"/>
              </a:rPr>
              <a:t>Ni som är på projekt och som inte jobbar mot kundspecifikt projekt, bör då välja VS annan händelseplats. </a:t>
            </a:r>
            <a:br>
              <a:rPr lang="sv-SE">
                <a:cs typeface="+mn-lt"/>
              </a:rPr>
            </a:br>
            <a:r>
              <a:rPr lang="sv-SE">
                <a:cs typeface="Calibri" panose="020F0502020204030204"/>
              </a:rPr>
              <a:t>Ni bör specificera detta lite på raden för "beskriv"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76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4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0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C363A-6B7E-4C00-BF85-F3A669B9CE95}" type="datetime1">
              <a:rPr lang="en-GB" smtClean="0"/>
              <a:t>22/05/2023</a:t>
            </a:fld>
            <a:endParaRPr lang="en-GB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862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740DA99-84C7-456C-BF5B-02E110D67064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rgbClr val="2071B5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EB1C597D-71C9-48E5-8361-BFAE1BEB0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1915-626F-4922-BFBC-19658FA252D1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6E240262-D59D-4413-BC7B-A6023E8C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F5E5CCDE-1442-4FAF-9CBF-7F8C0F36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93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9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20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7560000" cy="31882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7644-B4D2-4BB4-99ED-BC9D811C71A7}" type="datetime1">
              <a:rPr lang="en-GB" smtClean="0"/>
              <a:t>22/05/2023</a:t>
            </a:fld>
            <a:endParaRPr lang="en-GB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09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26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31859-A469-415B-B33C-EDEE32567009}" type="datetime1">
              <a:rPr lang="en-GB" smtClean="0"/>
              <a:t>22/05/2023</a:t>
            </a:fld>
            <a:endParaRPr lang="en-GB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3840BC47-92DD-479A-B9A5-7794537DE55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90000" y="1455738"/>
            <a:ext cx="5364000" cy="318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Klicka på ikonen för att lägga till en tabell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883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14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4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2000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53B647A-14D3-48CB-8CDB-72DE4931B8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15084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FCA1BE9A-588B-431B-B77F-002737A663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38168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6E76225C-D2DD-4811-8B85-98DE0D16C83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61252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id="{589E82A9-45F0-424F-993B-08DB3BFC4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035B2-B2CB-4D15-BC8D-3B3AAA0622A5}" type="datetime1">
              <a:rPr lang="en-GB" smtClean="0"/>
              <a:t>22/05/2023</a:t>
            </a:fld>
            <a:endParaRPr lang="en-GB"/>
          </a:p>
        </p:txBody>
      </p:sp>
      <p:sp>
        <p:nvSpPr>
          <p:cNvPr id="18" name="Platshållare för sidfot 4">
            <a:extLst>
              <a:ext uri="{FF2B5EF4-FFF2-40B4-BE49-F238E27FC236}">
                <a16:creationId xmlns:a16="http://schemas.microsoft.com/office/drawing/2014/main" id="{7DB5E1AF-6369-47F1-B1AB-3576766E1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97058980-897B-4AD3-A6BC-13215AE6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899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8">
          <p15:clr>
            <a:srgbClr val="FBAE40"/>
          </p15:clr>
        </p15:guide>
        <p15:guide id="4" orient="horz" pos="826">
          <p15:clr>
            <a:srgbClr val="FBAE40"/>
          </p15:clr>
        </p15:guide>
        <p15:guide id="5" orient="horz" pos="917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7">
          <p15:clr>
            <a:srgbClr val="FBAE40"/>
          </p15:clr>
        </p15:guide>
        <p15:guide id="9" pos="1633">
          <p15:clr>
            <a:srgbClr val="FBAE40"/>
          </p15:clr>
        </p15:guide>
        <p15:guide id="10" pos="1710">
          <p15:clr>
            <a:srgbClr val="FBAE40"/>
          </p15:clr>
        </p15:guide>
        <p15:guide id="11" pos="2844">
          <p15:clr>
            <a:srgbClr val="FBAE40"/>
          </p15:clr>
        </p15:guide>
        <p15:guide id="12" pos="2922">
          <p15:clr>
            <a:srgbClr val="FBAE40"/>
          </p15:clr>
        </p15:guide>
        <p15:guide id="13" pos="4056">
          <p15:clr>
            <a:srgbClr val="FBAE40"/>
          </p15:clr>
        </p15:guide>
        <p15:guide id="14" pos="41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F1FEA1-B236-42CA-B107-5AA571157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DF92EE2-58DD-4DF6-A2E5-499E3462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E8D1-C28E-4155-8852-F8FDF67B941D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01637DE1-884E-4F3A-8CA9-489221E4A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5C3E5CC-4B21-42DB-A4F1-31204EAB2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56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261">
          <p15:clr>
            <a:srgbClr val="FBAE40"/>
          </p15:clr>
        </p15:guide>
        <p15:guide id="4" pos="499">
          <p15:clr>
            <a:srgbClr val="FBAE40"/>
          </p15:clr>
        </p15:guide>
        <p15:guide id="5" orient="horz" pos="249">
          <p15:clr>
            <a:srgbClr val="FBAE40"/>
          </p15:clr>
        </p15:guide>
        <p15:guide id="6" orient="horz" pos="826">
          <p15:clr>
            <a:srgbClr val="FBAE40"/>
          </p15:clr>
        </p15:guide>
        <p15:guide id="7" orient="horz" pos="28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41EC61FF-2DF8-4E41-9AC2-00EBA6C4EE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95413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C731A680-3D34-4DE4-BC26-01FEA015A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6B5A-4140-4347-BD9F-C66209C5755B}" type="datetime1">
              <a:rPr lang="en-GB" smtClean="0"/>
              <a:t>22/05/2023</a:t>
            </a:fld>
            <a:endParaRPr lang="en-GB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B187FED9-07B2-4AD3-B30B-BD7394D85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3EC18A65-3F5D-46F1-B685-A42DDA2CB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153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10FCA7C-0B66-4085-944C-08C8B797F12F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DE0ADB2B-1A24-47BB-A82C-EF8A13722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A842C-A5CA-4CB7-842F-0C5F51FEE713}" type="datetime1">
              <a:rPr lang="en-GB" smtClean="0"/>
              <a:t>22/05/2023</a:t>
            </a:fld>
            <a:endParaRPr lang="en-GB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BFAE479A-C7AF-4407-803D-7C32CEC3A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CEBE749D-34EB-4C26-A790-7FC15DB6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BDE2-A586-4E45-89EC-997FF4EFA86A}" type="datetime1">
              <a:rPr lang="en-GB" noProof="0" smtClean="0"/>
              <a:t>22/05/2023</a:t>
            </a:fld>
            <a:endParaRPr lang="en-GB" noProof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noProof="0"/>
              <a:t>Services Nordic Säkerhetsdagar 2020, C2 – Internal</a:t>
            </a:r>
            <a:endParaRPr lang="en-GB" noProof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6203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13">
          <p15:clr>
            <a:srgbClr val="FBAE40"/>
          </p15:clr>
        </p15:guide>
        <p15:guide id="3" orient="horz" pos="100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29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9BF6CA0-E87C-4DB0-8C62-6B392A34D7B6}"/>
              </a:ext>
            </a:extLst>
          </p:cNvPr>
          <p:cNvSpPr/>
          <p:nvPr userDrawn="1"/>
        </p:nvSpPr>
        <p:spPr>
          <a:xfrm>
            <a:off x="179387" y="162000"/>
            <a:ext cx="8785225" cy="4488850"/>
          </a:xfrm>
          <a:prstGeom prst="rect">
            <a:avLst/>
          </a:prstGeom>
          <a:solidFill>
            <a:srgbClr val="FFDA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163" y="396000"/>
            <a:ext cx="7559675" cy="900000"/>
          </a:xfrm>
        </p:spPr>
        <p:txBody>
          <a:bodyPr/>
          <a:lstStyle>
            <a:lvl1pPr algn="l">
              <a:lnSpc>
                <a:spcPct val="85000"/>
              </a:lnSpc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5364B3B-296A-4E13-9635-32118C202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1455738"/>
            <a:ext cx="7559675" cy="3195112"/>
          </a:xfrm>
        </p:spPr>
        <p:txBody>
          <a:bodyPr/>
          <a:lstStyle>
            <a:lvl1pPr marL="457200" indent="-457200">
              <a:lnSpc>
                <a:spcPts val="2200"/>
              </a:lnSpc>
              <a:buFont typeface="+mj-lt"/>
              <a:buAutoNum type="arabicPeriod"/>
              <a:tabLst>
                <a:tab pos="4305300" algn="r"/>
              </a:tabLst>
              <a:defRPr sz="2000" b="1"/>
            </a:lvl1pPr>
            <a:lvl2pPr marL="179387" indent="0">
              <a:lnSpc>
                <a:spcPts val="2000"/>
              </a:lnSpc>
              <a:buFont typeface="+mj-lt"/>
              <a:buNone/>
              <a:defRPr sz="1800" b="1"/>
            </a:lvl2pPr>
          </a:lstStyle>
          <a:p>
            <a:pPr lvl="0"/>
            <a:r>
              <a:rPr lang="en-GB" noProof="0"/>
              <a:t>Agenda</a:t>
            </a:r>
          </a:p>
          <a:p>
            <a:pPr lvl="0"/>
            <a:r>
              <a:rPr lang="en-GB" noProof="0"/>
              <a:t>Agenda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1C40C1-19E5-4F63-8510-5A8055CAC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E067B-2CB1-4B27-907B-5009B98A8664}" type="datetime1">
              <a:rPr lang="en-GB" smtClean="0"/>
              <a:t>22/05/2023</a:t>
            </a:fld>
            <a:endParaRPr lang="en-GB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D73F6DC7-67D9-4C04-A3DD-5E1883F1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E5E719E1-77D6-4230-82C5-4973AA60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>
          <p15:clr>
            <a:srgbClr val="FBAE40"/>
          </p15:clr>
        </p15:guide>
        <p15:guide id="4" pos="5261">
          <p15:clr>
            <a:srgbClr val="FBAE40"/>
          </p15:clr>
        </p15:guide>
        <p15:guide id="5" orient="horz" pos="826">
          <p15:clr>
            <a:srgbClr val="FBAE40"/>
          </p15:clr>
        </p15:guide>
        <p15:guide id="6" orient="horz" pos="25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2000" y="1455420"/>
            <a:ext cx="7560000" cy="3188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45DD25-08BD-4AD0-958A-7FE404B91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F160B-5549-45DA-BBE5-D5DEE64E724E}" type="datetime1">
              <a:rPr lang="en-GB" noProof="0" smtClean="0"/>
              <a:t>22/05/2023</a:t>
            </a:fld>
            <a:endParaRPr lang="en-GB" noProof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E5A7556C-F5C5-406D-8ECF-40C2093E6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noProof="0"/>
              <a:t>Services Nordic Säkerhetsdagar 2020, C2 – Internal</a:t>
            </a:r>
            <a:endParaRPr lang="en-GB" noProof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922FA704-6C1C-4A8B-8CD5-A9ADFE2BF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46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0A0D0A-9A1E-4589-A8CB-40B005246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5B1445-AF69-43C4-9B64-F77FF93A67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95DBE1C-D631-41EE-97FF-020A295368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4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6CF3C23D-999C-4A53-932A-46497009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27A3-70BD-415A-BEBE-A65D165C8B89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FBFDB3A1-33A5-45F2-8415-36E2AC97A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01BC648A-F324-4DA8-88B7-A75FD5277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0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9">
          <p15:clr>
            <a:srgbClr val="FBAE40"/>
          </p15:clr>
        </p15:guide>
        <p15:guide id="4" orient="horz" pos="819">
          <p15:clr>
            <a:srgbClr val="FBAE40"/>
          </p15:clr>
        </p15:guide>
        <p15:guide id="5" orient="horz" pos="917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1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1AAD820E-ECA4-488C-8254-EB84F699D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B4D9178D-EAB5-48D4-8AB0-AAE5B35D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D801D-7F43-4151-814A-90AC399A3EB6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19D36DA-40D4-4F89-BD1E-21E8535FD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69AEB8A7-083F-4623-9B2F-D86E4F013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71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5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D83010A4-5CD0-448D-ACD4-3A22210470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0000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082EC9A-DCF2-49FA-8E79-8320967E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E260-4479-476B-8368-3B6D2D8B9938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E3D2898D-A6F8-4BCA-9797-349216279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D7F6804D-D73A-4743-A4A8-399B4E29A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1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8">
          <p15:clr>
            <a:srgbClr val="FBAE40"/>
          </p15:clr>
        </p15:guide>
        <p15:guide id="4" orient="horz" pos="2028">
          <p15:clr>
            <a:srgbClr val="FBAE40"/>
          </p15:clr>
        </p15:guide>
        <p15:guide id="5" pos="839">
          <p15:clr>
            <a:srgbClr val="FBAE40"/>
          </p15:clr>
        </p15:guide>
        <p15:guide id="6" pos="49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69A76ED-51E9-448C-A7E3-782A086D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396000"/>
            <a:ext cx="75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Headline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6D118B-D903-4393-90F1-25AC1EB1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455738"/>
            <a:ext cx="7560000" cy="30442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err="1"/>
              <a:t>Redigera</a:t>
            </a:r>
            <a:r>
              <a:rPr lang="en-GB" noProof="0"/>
              <a:t> format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bakgrundstext</a:t>
            </a:r>
            <a:endParaRPr lang="en-GB" noProof="0"/>
          </a:p>
          <a:p>
            <a:pPr lvl="1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två</a:t>
            </a:r>
            <a:endParaRPr lang="en-GB" noProof="0"/>
          </a:p>
          <a:p>
            <a:pPr lvl="2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tre</a:t>
            </a:r>
            <a:endParaRPr lang="en-GB" noProof="0"/>
          </a:p>
          <a:p>
            <a:pPr lvl="3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fyra</a:t>
            </a:r>
            <a:endParaRPr lang="en-GB" noProof="0"/>
          </a:p>
          <a:p>
            <a:pPr lvl="4"/>
            <a:r>
              <a:rPr lang="en-GB" noProof="0" err="1"/>
              <a:t>Nivå</a:t>
            </a:r>
            <a:r>
              <a:rPr lang="en-GB" noProof="0"/>
              <a:t> fem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A2C9AC3-FC1F-4B80-8E43-59F4C441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76946FD-9A95-4464-B5B1-586A52A90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F9FC5-DDC1-4948-91EB-46ADC8173AFA}" type="datetime1">
              <a:rPr lang="en-GB" smtClean="0"/>
              <a:t>22/05/2023</a:t>
            </a:fld>
            <a:endParaRPr lang="en-GB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895AA473-213D-4284-802F-619A77066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Services Nordic Säkerhetsdagar 2020, C2 – Internal</a:t>
            </a:r>
            <a:endParaRPr lang="en-GB"/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98291870-7646-4418-887A-A2EB66101B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781" y="4834706"/>
            <a:ext cx="1069200" cy="163939"/>
          </a:xfrm>
          <a:prstGeom prst="rect">
            <a:avLst/>
          </a:prstGeom>
        </p:spPr>
      </p:pic>
      <p:sp>
        <p:nvSpPr>
          <p:cNvPr id="5" name="MSIPCMContentMarking" descr="{&quot;HashCode&quot;:-1360946790,&quot;Placement&quot;:&quot;Footer&quot;,&quot;Top&quot;:390.346863,&quot;Left&quot;:0.0,&quot;SlideWidth&quot;:720,&quot;SlideHeight&quot;:405}">
            <a:extLst>
              <a:ext uri="{FF2B5EF4-FFF2-40B4-BE49-F238E27FC236}">
                <a16:creationId xmlns:a16="http://schemas.microsoft.com/office/drawing/2014/main" id="{D781239A-1A0B-4C33-9891-E76FE5B343ED}"/>
              </a:ext>
            </a:extLst>
          </p:cNvPr>
          <p:cNvSpPr txBox="1"/>
          <p:nvPr userDrawn="1"/>
        </p:nvSpPr>
        <p:spPr>
          <a:xfrm>
            <a:off x="0" y="4957405"/>
            <a:ext cx="1113468" cy="18609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sv-SE" sz="600">
                <a:solidFill>
                  <a:srgbClr val="737373"/>
                </a:solidFill>
                <a:latin typeface="Arial" panose="020B0604020202020204" pitchFamily="34" charset="0"/>
              </a:rPr>
              <a:t>Confidentiality: C1 - Public</a:t>
            </a:r>
            <a:endParaRPr lang="sv-SE" sz="600" dirty="0" err="1">
              <a:solidFill>
                <a:srgbClr val="73737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6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8" r:id="rId14"/>
  </p:sldLayoutIdLst>
  <p:hf hdr="0" dt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diagramData" Target="../diagrams/data1.xml"/><Relationship Id="rId5" Type="http://schemas.openxmlformats.org/officeDocument/2006/relationships/image" Target="../media/image5.png"/><Relationship Id="rId15" Type="http://schemas.microsoft.com/office/2007/relationships/diagramDrawing" Target="../diagrams/drawing1.xml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er1.espling@vattenfal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AA2CBA60-4EDE-4D83-A66E-724B86E373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b="1331"/>
          <a:stretch>
            <a:fillRect/>
          </a:stretch>
        </p:blipFill>
        <p:spPr/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20E6E40-3E38-40F7-B948-386632370706}"/>
              </a:ext>
            </a:extLst>
          </p:cNvPr>
          <p:cNvSpPr txBox="1"/>
          <p:nvPr/>
        </p:nvSpPr>
        <p:spPr>
          <a:xfrm>
            <a:off x="327048" y="4060131"/>
            <a:ext cx="8503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Hur du använder appen för händelserapportering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24EB74C-9276-4955-9EBF-C773BDC95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6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l: vänster 4">
            <a:extLst>
              <a:ext uri="{FF2B5EF4-FFF2-40B4-BE49-F238E27FC236}">
                <a16:creationId xmlns:a16="http://schemas.microsoft.com/office/drawing/2014/main" id="{DB3FCD8A-262D-4F6A-AB74-4F5AB4177632}"/>
              </a:ext>
            </a:extLst>
          </p:cNvPr>
          <p:cNvSpPr/>
          <p:nvPr/>
        </p:nvSpPr>
        <p:spPr>
          <a:xfrm>
            <a:off x="5701958" y="1124184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44ECDC-0D30-4B8B-98A7-C100FBDC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57" y="0"/>
            <a:ext cx="2250401" cy="468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3A82907-6EF3-4A38-91AD-5312DF23B832}"/>
              </a:ext>
            </a:extLst>
          </p:cNvPr>
          <p:cNvSpPr/>
          <p:nvPr/>
        </p:nvSpPr>
        <p:spPr>
          <a:xfrm>
            <a:off x="3546609" y="30490"/>
            <a:ext cx="473178" cy="11168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54EC783-59F4-4EBD-9EFA-D1BA6983B6F4}"/>
              </a:ext>
            </a:extLst>
          </p:cNvPr>
          <p:cNvSpPr txBox="1"/>
          <p:nvPr/>
        </p:nvSpPr>
        <p:spPr>
          <a:xfrm>
            <a:off x="5962650" y="1492250"/>
            <a:ext cx="226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Välj avtalsområde.</a:t>
            </a:r>
          </a:p>
          <a:p>
            <a:pPr algn="l"/>
            <a:r>
              <a:rPr lang="sv-SE" sz="1400" err="1"/>
              <a:t>T.ex</a:t>
            </a:r>
            <a:r>
              <a:rPr lang="sv-SE" sz="1400"/>
              <a:t> i detta fall </a:t>
            </a:r>
            <a:r>
              <a:rPr lang="sv-SE" sz="1400" err="1"/>
              <a:t>Eldist</a:t>
            </a:r>
            <a:r>
              <a:rPr lang="sv-SE" sz="1400"/>
              <a:t> NNO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0910AED-5D69-486B-B608-5E59028F0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0A8E8D2-7DF0-4E25-B593-A78E1563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0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l: vänster 9">
            <a:extLst>
              <a:ext uri="{FF2B5EF4-FFF2-40B4-BE49-F238E27FC236}">
                <a16:creationId xmlns:a16="http://schemas.microsoft.com/office/drawing/2014/main" id="{CED2F01B-4A46-4F7A-90DB-790027335D68}"/>
              </a:ext>
            </a:extLst>
          </p:cNvPr>
          <p:cNvSpPr/>
          <p:nvPr/>
        </p:nvSpPr>
        <p:spPr>
          <a:xfrm>
            <a:off x="5701958" y="2571750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821C680F-9111-4206-B883-578BE083DE66}"/>
              </a:ext>
            </a:extLst>
          </p:cNvPr>
          <p:cNvGrpSpPr/>
          <p:nvPr/>
        </p:nvGrpSpPr>
        <p:grpSpPr>
          <a:xfrm>
            <a:off x="3451557" y="0"/>
            <a:ext cx="2250401" cy="4680000"/>
            <a:chOff x="3451557" y="0"/>
            <a:chExt cx="2250401" cy="46800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A6A5FA87-BA0F-4152-BA28-B70863E0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557" y="0"/>
              <a:ext cx="2250401" cy="4680000"/>
            </a:xfrm>
            <a:prstGeom prst="rect">
              <a:avLst/>
            </a:prstGeom>
          </p:spPr>
        </p:pic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C056011E-FCCF-4DE5-9F4E-C352675F33DA}"/>
                </a:ext>
              </a:extLst>
            </p:cNvPr>
            <p:cNvSpPr/>
            <p:nvPr/>
          </p:nvSpPr>
          <p:spPr>
            <a:xfrm>
              <a:off x="3463603" y="19546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E766FEA1-82AD-43ED-92FC-B3C4B3271784}"/>
              </a:ext>
            </a:extLst>
          </p:cNvPr>
          <p:cNvSpPr txBox="1"/>
          <p:nvPr/>
        </p:nvSpPr>
        <p:spPr>
          <a:xfrm>
            <a:off x="5961600" y="2908300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Välj typ av händelse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DFEEFC0-9E64-464D-86B5-2EEB8A3A3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225F7DA-3330-403F-9697-67052031B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9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l: vänster 10">
            <a:extLst>
              <a:ext uri="{FF2B5EF4-FFF2-40B4-BE49-F238E27FC236}">
                <a16:creationId xmlns:a16="http://schemas.microsoft.com/office/drawing/2014/main" id="{7CB98131-2A49-4752-AAA2-31DC40A350BB}"/>
              </a:ext>
            </a:extLst>
          </p:cNvPr>
          <p:cNvSpPr/>
          <p:nvPr/>
        </p:nvSpPr>
        <p:spPr>
          <a:xfrm>
            <a:off x="5701958" y="2013958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3E99D72-78A5-4DA0-A278-D8700AF3C48A}"/>
              </a:ext>
            </a:extLst>
          </p:cNvPr>
          <p:cNvGrpSpPr/>
          <p:nvPr/>
        </p:nvGrpSpPr>
        <p:grpSpPr>
          <a:xfrm>
            <a:off x="3451557" y="0"/>
            <a:ext cx="2250401" cy="4680000"/>
            <a:chOff x="3451557" y="0"/>
            <a:chExt cx="2250401" cy="4680000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26E23DFE-A233-4E02-A0EA-A7F59123F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557" y="0"/>
              <a:ext cx="2250401" cy="4680000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B2A32A95-44BA-4243-B4CB-3A5FFBCD993C}"/>
                </a:ext>
              </a:extLst>
            </p:cNvPr>
            <p:cNvSpPr/>
            <p:nvPr/>
          </p:nvSpPr>
          <p:spPr>
            <a:xfrm>
              <a:off x="3504774" y="51297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02DF7C4-44DA-4CD6-A75A-446114A37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" y="959577"/>
            <a:ext cx="3285248" cy="323139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51AADC2-813A-446D-A177-AAF4203865E9}"/>
              </a:ext>
            </a:extLst>
          </p:cNvPr>
          <p:cNvSpPr txBox="1"/>
          <p:nvPr/>
        </p:nvSpPr>
        <p:spPr>
          <a:xfrm>
            <a:off x="5697984" y="2295781"/>
            <a:ext cx="3359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T.ex. i detta fall väljer vi Riskobservation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E6D4AC9-3692-42D0-BDF4-B291C53C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7DFB79F1-2023-45EA-8932-A16C5C5CA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2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l: vänster 8">
            <a:extLst>
              <a:ext uri="{FF2B5EF4-FFF2-40B4-BE49-F238E27FC236}">
                <a16:creationId xmlns:a16="http://schemas.microsoft.com/office/drawing/2014/main" id="{50320D27-2B1A-476F-B74B-B9C62AD68A6C}"/>
              </a:ext>
            </a:extLst>
          </p:cNvPr>
          <p:cNvSpPr/>
          <p:nvPr/>
        </p:nvSpPr>
        <p:spPr>
          <a:xfrm>
            <a:off x="5701958" y="2591270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4EE1DCC-831E-4982-8E09-94E4652A05AE}"/>
              </a:ext>
            </a:extLst>
          </p:cNvPr>
          <p:cNvSpPr/>
          <p:nvPr/>
        </p:nvSpPr>
        <p:spPr>
          <a:xfrm>
            <a:off x="3465554" y="3075641"/>
            <a:ext cx="681318" cy="18527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Idag 14:03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675627A-6309-43C5-9060-E13D120D2543}"/>
              </a:ext>
            </a:extLst>
          </p:cNvPr>
          <p:cNvGrpSpPr/>
          <p:nvPr/>
        </p:nvGrpSpPr>
        <p:grpSpPr>
          <a:xfrm>
            <a:off x="3453345" y="0"/>
            <a:ext cx="2250401" cy="4680000"/>
            <a:chOff x="3453345" y="0"/>
            <a:chExt cx="2250401" cy="4680000"/>
          </a:xfrm>
        </p:grpSpPr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5C76E498-77A8-45FF-9F7F-B23888666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45" y="0"/>
              <a:ext cx="2250401" cy="4680000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216C68C9-FDEC-4A83-B532-9700CFE3DD66}"/>
                </a:ext>
              </a:extLst>
            </p:cNvPr>
            <p:cNvSpPr/>
            <p:nvPr/>
          </p:nvSpPr>
          <p:spPr>
            <a:xfrm>
              <a:off x="3522704" y="57274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4DA1EE3A-7B0F-4053-8559-FFA9C8FE9B1D}"/>
              </a:ext>
            </a:extLst>
          </p:cNvPr>
          <p:cNvSpPr/>
          <p:nvPr/>
        </p:nvSpPr>
        <p:spPr>
          <a:xfrm>
            <a:off x="3522704" y="2709524"/>
            <a:ext cx="1572462" cy="13008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B76BAF6-BC4A-4C2A-817C-286EFF9D736E}"/>
              </a:ext>
            </a:extLst>
          </p:cNvPr>
          <p:cNvSpPr txBox="1"/>
          <p:nvPr/>
        </p:nvSpPr>
        <p:spPr>
          <a:xfrm>
            <a:off x="3465554" y="2666843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800"/>
              <a:t>Riskobservation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81BB6-ADF2-4D81-83F4-EF28AD86733C}"/>
              </a:ext>
            </a:extLst>
          </p:cNvPr>
          <p:cNvSpPr/>
          <p:nvPr/>
        </p:nvSpPr>
        <p:spPr>
          <a:xfrm>
            <a:off x="3453345" y="3075640"/>
            <a:ext cx="681318" cy="18527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Idag 14:03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A839B8-0C4D-4E11-89A3-D42295DDA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788FEBF-7B29-459B-89B0-4C6C9C294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9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text&#10;&#10;Automatiskt genererad beskrivning">
            <a:extLst>
              <a:ext uri="{FF2B5EF4-FFF2-40B4-BE49-F238E27FC236}">
                <a16:creationId xmlns:a16="http://schemas.microsoft.com/office/drawing/2014/main" id="{295DE56F-2861-498D-B2D9-6D2B00DDB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0" y="2"/>
            <a:ext cx="2106263" cy="4680583"/>
          </a:xfrm>
          <a:prstGeom prst="rect">
            <a:avLst/>
          </a:prstGeom>
        </p:spPr>
      </p:pic>
      <p:sp>
        <p:nvSpPr>
          <p:cNvPr id="9" name="Pil: vänster 8">
            <a:extLst>
              <a:ext uri="{FF2B5EF4-FFF2-40B4-BE49-F238E27FC236}">
                <a16:creationId xmlns:a16="http://schemas.microsoft.com/office/drawing/2014/main" id="{216D7C09-77C7-4714-968A-B8DDB7901067}"/>
              </a:ext>
            </a:extLst>
          </p:cNvPr>
          <p:cNvSpPr/>
          <p:nvPr/>
        </p:nvSpPr>
        <p:spPr>
          <a:xfrm>
            <a:off x="5701958" y="2305050"/>
            <a:ext cx="756691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097B20E-6E8D-4FF8-A21B-D6FB2F16D402}"/>
              </a:ext>
            </a:extLst>
          </p:cNvPr>
          <p:cNvSpPr txBox="1"/>
          <p:nvPr/>
        </p:nvSpPr>
        <p:spPr>
          <a:xfrm>
            <a:off x="6458649" y="2184054"/>
            <a:ext cx="26853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Littera samt </a:t>
            </a:r>
            <a:r>
              <a:rPr lang="sv-SE" sz="1400" dirty="0" err="1"/>
              <a:t>löpnr</a:t>
            </a:r>
            <a:r>
              <a:rPr lang="sv-SE" sz="1400" dirty="0"/>
              <a:t> </a:t>
            </a:r>
            <a:br>
              <a:rPr lang="sv-SE" sz="1400" dirty="0"/>
            </a:br>
            <a:r>
              <a:rPr lang="sv-SE" sz="1400" dirty="0"/>
              <a:t>Risk-U/personlig checklista</a:t>
            </a:r>
            <a:br>
              <a:rPr lang="sv-SE" sz="1400" dirty="0"/>
            </a:br>
            <a:r>
              <a:rPr lang="sv-SE" sz="1400" dirty="0"/>
              <a:t>vid allvarliga tillbud &amp; olycksfall.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6D5559E-FF76-439E-B041-C77C8B276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769427"/>
            <a:ext cx="3225800" cy="460829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7954330-F21A-4AC7-B91F-92698AD570E8}"/>
              </a:ext>
            </a:extLst>
          </p:cNvPr>
          <p:cNvSpPr txBox="1"/>
          <p:nvPr/>
        </p:nvSpPr>
        <p:spPr>
          <a:xfrm>
            <a:off x="6002847" y="2943810"/>
            <a:ext cx="30332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T.ex. Annläggningsnummer, </a:t>
            </a:r>
          </a:p>
          <a:p>
            <a:r>
              <a:rPr lang="sv-SE" sz="1100" dirty="0"/>
              <a:t>(</a:t>
            </a:r>
            <a:r>
              <a:rPr lang="sv-SE" sz="1100" dirty="0" err="1"/>
              <a:t>KSxxxx</a:t>
            </a:r>
            <a:r>
              <a:rPr lang="sv-SE" sz="1100" dirty="0"/>
              <a:t> eller </a:t>
            </a:r>
            <a:r>
              <a:rPr lang="sv-SE" sz="1100" dirty="0" err="1"/>
              <a:t>NSxxxxx</a:t>
            </a:r>
            <a:r>
              <a:rPr lang="sv-SE" sz="1100" dirty="0"/>
              <a:t>), maskinnummer, mm.</a:t>
            </a:r>
            <a:br>
              <a:rPr lang="sv-SE" sz="1100" dirty="0"/>
            </a:br>
            <a:endParaRPr lang="sv-SE" sz="110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1F54865-B0DA-4ABA-A291-78FCDE8D1CE5}"/>
              </a:ext>
            </a:extLst>
          </p:cNvPr>
          <p:cNvSpPr/>
          <p:nvPr/>
        </p:nvSpPr>
        <p:spPr>
          <a:xfrm>
            <a:off x="3550149" y="3013061"/>
            <a:ext cx="1686770" cy="14729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A4A6BCC-D513-4F5A-82C3-AADAEB33D176}"/>
              </a:ext>
            </a:extLst>
          </p:cNvPr>
          <p:cNvSpPr/>
          <p:nvPr/>
        </p:nvSpPr>
        <p:spPr>
          <a:xfrm>
            <a:off x="5331601" y="2625143"/>
            <a:ext cx="142936" cy="105833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37C9746-033A-47B7-8AF1-F7432D30D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9F08AE58-A321-4FAB-BEA1-9A34D1F56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7AAC811-2369-4C4C-AE10-FC7D340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2" y="966817"/>
            <a:ext cx="2409825" cy="1905000"/>
          </a:xfrm>
          <a:prstGeom prst="rect">
            <a:avLst/>
          </a:prstGeom>
        </p:spPr>
      </p:pic>
      <p:sp>
        <p:nvSpPr>
          <p:cNvPr id="19" name="Ellips 18">
            <a:extLst>
              <a:ext uri="{FF2B5EF4-FFF2-40B4-BE49-F238E27FC236}">
                <a16:creationId xmlns:a16="http://schemas.microsoft.com/office/drawing/2014/main" id="{DFAF40A8-5864-483B-A035-A326E857CD32}"/>
              </a:ext>
            </a:extLst>
          </p:cNvPr>
          <p:cNvSpPr/>
          <p:nvPr/>
        </p:nvSpPr>
        <p:spPr>
          <a:xfrm>
            <a:off x="1085198" y="2512309"/>
            <a:ext cx="458694" cy="4279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8B0E758-EE7D-4370-BE61-3D45630B3C27}"/>
              </a:ext>
            </a:extLst>
          </p:cNvPr>
          <p:cNvSpPr txBox="1"/>
          <p:nvPr/>
        </p:nvSpPr>
        <p:spPr>
          <a:xfrm>
            <a:off x="865962" y="3029664"/>
            <a:ext cx="24098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400" dirty="0"/>
              <a:t>Möjligheten att prata in text finns om man använder telefonens mikrofon/diktafon. </a:t>
            </a:r>
          </a:p>
          <a:p>
            <a:pPr algn="l"/>
            <a:r>
              <a:rPr lang="sv-SE" sz="1400" dirty="0"/>
              <a:t>Man kan få redigera till en början innan  telefonen lär sig ”språket”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DF2AC8F-2FC9-4EDD-91C9-88268AD43140}"/>
              </a:ext>
            </a:extLst>
          </p:cNvPr>
          <p:cNvSpPr/>
          <p:nvPr/>
        </p:nvSpPr>
        <p:spPr>
          <a:xfrm>
            <a:off x="1631852" y="2625143"/>
            <a:ext cx="862819" cy="2280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BABF9FD-B267-44FF-8B93-F1F334C22069}"/>
              </a:ext>
            </a:extLst>
          </p:cNvPr>
          <p:cNvSpPr/>
          <p:nvPr/>
        </p:nvSpPr>
        <p:spPr>
          <a:xfrm>
            <a:off x="3551646" y="3384204"/>
            <a:ext cx="1843686" cy="28103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9DF2DB5-6B63-4236-9116-B765E3A0C39C}"/>
              </a:ext>
            </a:extLst>
          </p:cNvPr>
          <p:cNvSpPr/>
          <p:nvPr/>
        </p:nvSpPr>
        <p:spPr>
          <a:xfrm>
            <a:off x="3551646" y="3901785"/>
            <a:ext cx="1767712" cy="14729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DA57AC4-7658-4FFF-845A-7E42A91C69C1}"/>
              </a:ext>
            </a:extLst>
          </p:cNvPr>
          <p:cNvSpPr txBox="1"/>
          <p:nvPr/>
        </p:nvSpPr>
        <p:spPr>
          <a:xfrm>
            <a:off x="3550149" y="2973974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800" dirty="0"/>
              <a:t>Välj…</a:t>
            </a:r>
          </a:p>
        </p:txBody>
      </p:sp>
    </p:spTree>
    <p:extLst>
      <p:ext uri="{BB962C8B-B14F-4D97-AF65-F5344CB8AC3E}">
        <p14:creationId xmlns:p14="http://schemas.microsoft.com/office/powerpoint/2010/main" val="29903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l: vänster 8">
            <a:extLst>
              <a:ext uri="{FF2B5EF4-FFF2-40B4-BE49-F238E27FC236}">
                <a16:creationId xmlns:a16="http://schemas.microsoft.com/office/drawing/2014/main" id="{216D7C09-77C7-4714-968A-B8DDB7901067}"/>
              </a:ext>
            </a:extLst>
          </p:cNvPr>
          <p:cNvSpPr/>
          <p:nvPr/>
        </p:nvSpPr>
        <p:spPr>
          <a:xfrm>
            <a:off x="5642002" y="2832986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968FEAF-5575-4318-A48C-4EADE63610C9}"/>
              </a:ext>
            </a:extLst>
          </p:cNvPr>
          <p:cNvSpPr/>
          <p:nvPr/>
        </p:nvSpPr>
        <p:spPr>
          <a:xfrm>
            <a:off x="3458092" y="1240491"/>
            <a:ext cx="620000" cy="18527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Idag 14:03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F2E07EC-19A4-4817-89C0-2E7BD3ED9AE1}"/>
              </a:ext>
            </a:extLst>
          </p:cNvPr>
          <p:cNvSpPr/>
          <p:nvPr/>
        </p:nvSpPr>
        <p:spPr>
          <a:xfrm>
            <a:off x="3474016" y="56900"/>
            <a:ext cx="430591" cy="11168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88C5BCB-1FCC-406F-97B9-06F116735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8ED7F3-07FE-4D56-A602-3A45006C4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CC703EAF-2894-4529-B31B-E4C603F5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0" y="2"/>
            <a:ext cx="2106263" cy="468058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B37C1348-732E-486D-8AA9-A5C1F8F0CEAE}"/>
              </a:ext>
            </a:extLst>
          </p:cNvPr>
          <p:cNvSpPr/>
          <p:nvPr/>
        </p:nvSpPr>
        <p:spPr>
          <a:xfrm>
            <a:off x="3535739" y="3009781"/>
            <a:ext cx="1686770" cy="14729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2219CC4-A095-41A6-A53A-31F4D90ECC63}"/>
              </a:ext>
            </a:extLst>
          </p:cNvPr>
          <p:cNvSpPr/>
          <p:nvPr/>
        </p:nvSpPr>
        <p:spPr>
          <a:xfrm>
            <a:off x="3535739" y="3374735"/>
            <a:ext cx="1843690" cy="28103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25A0D3E-D31A-49DD-92D1-25C55DD2CC9E}"/>
              </a:ext>
            </a:extLst>
          </p:cNvPr>
          <p:cNvSpPr/>
          <p:nvPr/>
        </p:nvSpPr>
        <p:spPr>
          <a:xfrm>
            <a:off x="3454794" y="3903009"/>
            <a:ext cx="1767715" cy="14729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6FC3667-5775-4D1C-BF58-4957C786E02C}"/>
              </a:ext>
            </a:extLst>
          </p:cNvPr>
          <p:cNvSpPr txBox="1"/>
          <p:nvPr/>
        </p:nvSpPr>
        <p:spPr>
          <a:xfrm>
            <a:off x="3549600" y="2973600"/>
            <a:ext cx="417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800" dirty="0"/>
              <a:t>Välj…</a:t>
            </a:r>
          </a:p>
        </p:txBody>
      </p:sp>
    </p:spTree>
    <p:extLst>
      <p:ext uri="{BB962C8B-B14F-4D97-AF65-F5344CB8AC3E}">
        <p14:creationId xmlns:p14="http://schemas.microsoft.com/office/powerpoint/2010/main" val="721445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l: vänster 10">
            <a:extLst>
              <a:ext uri="{FF2B5EF4-FFF2-40B4-BE49-F238E27FC236}">
                <a16:creationId xmlns:a16="http://schemas.microsoft.com/office/drawing/2014/main" id="{7CB98131-2A49-4752-AAA2-31DC40A350BB}"/>
              </a:ext>
            </a:extLst>
          </p:cNvPr>
          <p:cNvSpPr/>
          <p:nvPr/>
        </p:nvSpPr>
        <p:spPr>
          <a:xfrm>
            <a:off x="5700062" y="2514292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46D9F246-B23F-44C7-AF95-593983E32914}"/>
              </a:ext>
            </a:extLst>
          </p:cNvPr>
          <p:cNvGrpSpPr/>
          <p:nvPr/>
        </p:nvGrpSpPr>
        <p:grpSpPr>
          <a:xfrm>
            <a:off x="3449661" y="0"/>
            <a:ext cx="2250401" cy="4680000"/>
            <a:chOff x="3449661" y="0"/>
            <a:chExt cx="2250401" cy="468000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7C8480AB-979C-4A51-8827-380229EA3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661" y="0"/>
              <a:ext cx="2250401" cy="4680000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979626D-2945-48DE-9532-F93702F5699E}"/>
                </a:ext>
              </a:extLst>
            </p:cNvPr>
            <p:cNvSpPr/>
            <p:nvPr/>
          </p:nvSpPr>
          <p:spPr>
            <a:xfrm>
              <a:off x="3498798" y="37850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textruta 12">
            <a:extLst>
              <a:ext uri="{FF2B5EF4-FFF2-40B4-BE49-F238E27FC236}">
                <a16:creationId xmlns:a16="http://schemas.microsoft.com/office/drawing/2014/main" id="{B58630BA-A22B-4F81-B58E-8257DA28C6F0}"/>
              </a:ext>
            </a:extLst>
          </p:cNvPr>
          <p:cNvSpPr txBox="1"/>
          <p:nvPr/>
        </p:nvSpPr>
        <p:spPr>
          <a:xfrm>
            <a:off x="5961600" y="2813050"/>
            <a:ext cx="31582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Här väljer vi det som bäst stämmer </a:t>
            </a:r>
          </a:p>
          <a:p>
            <a:pPr algn="l"/>
            <a:r>
              <a:rPr lang="sv-SE" sz="1400"/>
              <a:t>överens med det vi har beskrivit i </a:t>
            </a:r>
            <a:br>
              <a:rPr lang="sv-SE" sz="1400"/>
            </a:br>
            <a:r>
              <a:rPr lang="sv-SE" sz="1400"/>
              <a:t>händelseförlopp. I detta fall Ljusbåge.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368E8D7-7CCB-4967-922A-651940BD7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50B58E-443C-4DAC-B375-E94F9E0FD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9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l: vänster 8">
            <a:extLst>
              <a:ext uri="{FF2B5EF4-FFF2-40B4-BE49-F238E27FC236}">
                <a16:creationId xmlns:a16="http://schemas.microsoft.com/office/drawing/2014/main" id="{383D7155-0235-44CF-88E7-A5CC3511D8C0}"/>
              </a:ext>
            </a:extLst>
          </p:cNvPr>
          <p:cNvSpPr/>
          <p:nvPr/>
        </p:nvSpPr>
        <p:spPr>
          <a:xfrm>
            <a:off x="5730434" y="3348009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5CFF72A-8B45-40E5-A1E5-8694D290CE87}"/>
              </a:ext>
            </a:extLst>
          </p:cNvPr>
          <p:cNvSpPr txBox="1"/>
          <p:nvPr/>
        </p:nvSpPr>
        <p:spPr>
          <a:xfrm>
            <a:off x="5961600" y="3657600"/>
            <a:ext cx="270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Uppfattning om orsak skrivs här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C51D482-C011-4F33-A863-8F047B323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F6D7BC53-5DB6-43D6-8A9B-B0942B1FF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6" name="Bildobjekt 15" descr="En bild som visar text&#10;&#10;Automatiskt genererad beskrivning">
            <a:extLst>
              <a:ext uri="{FF2B5EF4-FFF2-40B4-BE49-F238E27FC236}">
                <a16:creationId xmlns:a16="http://schemas.microsoft.com/office/drawing/2014/main" id="{9AA9F4FE-7719-4D67-B680-635FCE64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0" y="2"/>
            <a:ext cx="2106263" cy="4680583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1E69515A-0223-40D6-98DA-931B4F9A8580}"/>
              </a:ext>
            </a:extLst>
          </p:cNvPr>
          <p:cNvSpPr/>
          <p:nvPr/>
        </p:nvSpPr>
        <p:spPr>
          <a:xfrm>
            <a:off x="5331601" y="2625143"/>
            <a:ext cx="142936" cy="105833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3EA468C-2783-4511-9BFE-D853A0237DEE}"/>
              </a:ext>
            </a:extLst>
          </p:cNvPr>
          <p:cNvSpPr/>
          <p:nvPr/>
        </p:nvSpPr>
        <p:spPr>
          <a:xfrm>
            <a:off x="3551646" y="3901785"/>
            <a:ext cx="1767712" cy="14729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255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l: vänster 8">
            <a:extLst>
              <a:ext uri="{FF2B5EF4-FFF2-40B4-BE49-F238E27FC236}">
                <a16:creationId xmlns:a16="http://schemas.microsoft.com/office/drawing/2014/main" id="{383D7155-0235-44CF-88E7-A5CC3511D8C0}"/>
              </a:ext>
            </a:extLst>
          </p:cNvPr>
          <p:cNvSpPr/>
          <p:nvPr/>
        </p:nvSpPr>
        <p:spPr>
          <a:xfrm>
            <a:off x="5730434" y="3748059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5CFF72A-8B45-40E5-A1E5-8694D290CE87}"/>
              </a:ext>
            </a:extLst>
          </p:cNvPr>
          <p:cNvSpPr txBox="1"/>
          <p:nvPr/>
        </p:nvSpPr>
        <p:spPr>
          <a:xfrm>
            <a:off x="5961600" y="4057650"/>
            <a:ext cx="2412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Förslag till åtgärd skrivs här.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7F6B756-21E7-469B-BD66-2F360286A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A6791AE-542C-4C36-BEA8-6203918BA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8C154367-E211-4449-99CE-03C36AB1D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0" y="2"/>
            <a:ext cx="2106263" cy="46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9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B1AC7CE9-C489-47EE-853F-34DA599BD0F9}"/>
              </a:ext>
            </a:extLst>
          </p:cNvPr>
          <p:cNvSpPr txBox="1"/>
          <p:nvPr/>
        </p:nvSpPr>
        <p:spPr>
          <a:xfrm>
            <a:off x="754188" y="519497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2800" b="1"/>
              <a:t>Summering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C0F67FA-D6E5-438B-A67F-12712EE4C83E}"/>
              </a:ext>
            </a:extLst>
          </p:cNvPr>
          <p:cNvSpPr txBox="1"/>
          <p:nvPr/>
        </p:nvSpPr>
        <p:spPr>
          <a:xfrm>
            <a:off x="579718" y="1386541"/>
            <a:ext cx="250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600" b="1" dirty="0"/>
              <a:t>Viktigt vid Rapportering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EA19160-32C6-486B-B68B-612F9C0536D4}"/>
              </a:ext>
            </a:extLst>
          </p:cNvPr>
          <p:cNvSpPr txBox="1"/>
          <p:nvPr/>
        </p:nvSpPr>
        <p:spPr>
          <a:xfrm>
            <a:off x="98769" y="1802762"/>
            <a:ext cx="33645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400" b="1" dirty="0"/>
              <a:t>VAR</a:t>
            </a:r>
            <a:r>
              <a:rPr lang="sv-SE" sz="1400" dirty="0"/>
              <a:t> Se till att rätt kund är ifyllt</a:t>
            </a:r>
          </a:p>
          <a:p>
            <a:pPr algn="l"/>
            <a:br>
              <a:rPr lang="sv-SE" sz="1400" b="1" dirty="0"/>
            </a:br>
            <a:r>
              <a:rPr lang="sv-SE" sz="1400" b="1" dirty="0"/>
              <a:t>VAD </a:t>
            </a:r>
            <a:r>
              <a:rPr lang="sv-SE" sz="1400" dirty="0"/>
              <a:t>Rätt typ av händelse (Aha, Oj,       	Aj mm)</a:t>
            </a:r>
          </a:p>
          <a:p>
            <a:pPr algn="l"/>
            <a:br>
              <a:rPr lang="sv-SE" sz="1400" b="1" dirty="0"/>
            </a:br>
            <a:r>
              <a:rPr lang="sv-SE" sz="1400" b="1" dirty="0"/>
              <a:t>Littera</a:t>
            </a:r>
            <a:r>
              <a:rPr lang="sv-SE" sz="1400" dirty="0"/>
              <a:t> skrivs in i händelseförlopp. </a:t>
            </a:r>
          </a:p>
          <a:p>
            <a:pPr algn="l"/>
            <a:r>
              <a:rPr lang="sv-SE" sz="1400" dirty="0"/>
              <a:t>      	T.ex. Annläggningsnummer, </a:t>
            </a:r>
          </a:p>
          <a:p>
            <a:pPr algn="l"/>
            <a:r>
              <a:rPr lang="sv-SE" sz="1400" dirty="0"/>
              <a:t>      	(</a:t>
            </a:r>
            <a:r>
              <a:rPr lang="sv-SE" sz="1400" dirty="0" err="1"/>
              <a:t>KSxxxx</a:t>
            </a:r>
            <a:r>
              <a:rPr lang="sv-SE" sz="1400" dirty="0"/>
              <a:t> eller </a:t>
            </a:r>
            <a:r>
              <a:rPr lang="sv-SE" sz="1400" dirty="0" err="1"/>
              <a:t>NSxxxxx</a:t>
            </a:r>
            <a:r>
              <a:rPr lang="sv-SE" sz="1400" dirty="0"/>
              <a:t>), Maskin 	nummer med mera. </a:t>
            </a:r>
            <a:r>
              <a:rPr lang="sv-SE" sz="1400" dirty="0">
                <a:highlight>
                  <a:srgbClr val="FFFF00"/>
                </a:highlight>
              </a:rPr>
              <a:t>Avsluta med </a:t>
            </a:r>
            <a:br>
              <a:rPr lang="sv-SE" sz="1400" dirty="0">
                <a:highlight>
                  <a:srgbClr val="FFFF00"/>
                </a:highlight>
              </a:rPr>
            </a:br>
            <a:r>
              <a:rPr lang="sv-SE" sz="1400" dirty="0"/>
              <a:t>	</a:t>
            </a:r>
            <a:r>
              <a:rPr lang="sv-SE" sz="1400" dirty="0">
                <a:highlight>
                  <a:srgbClr val="FFFF00"/>
                </a:highlight>
              </a:rPr>
              <a:t>löpnummer från Risk-U/Personligt </a:t>
            </a:r>
            <a:r>
              <a:rPr lang="sv-SE" sz="1400" dirty="0"/>
              <a:t>	</a:t>
            </a:r>
            <a:r>
              <a:rPr lang="sv-SE" sz="1400" dirty="0">
                <a:highlight>
                  <a:srgbClr val="FFFF00"/>
                </a:highlight>
              </a:rPr>
              <a:t>checklista vid allvarliga tillbud eller </a:t>
            </a:r>
            <a:r>
              <a:rPr lang="sv-SE" sz="1400" dirty="0"/>
              <a:t>	</a:t>
            </a:r>
            <a:r>
              <a:rPr lang="sv-SE" sz="1400" dirty="0">
                <a:highlight>
                  <a:srgbClr val="FFFF00"/>
                </a:highlight>
              </a:rPr>
              <a:t>Olycka.</a:t>
            </a:r>
          </a:p>
          <a:p>
            <a:br>
              <a:rPr lang="sv-SE" sz="1400" b="1" dirty="0"/>
            </a:br>
            <a:r>
              <a:rPr lang="sv-SE" sz="1400" b="1" dirty="0"/>
              <a:t>Orsak </a:t>
            </a:r>
            <a:r>
              <a:rPr lang="sv-SE" sz="1400" dirty="0"/>
              <a:t>samt </a:t>
            </a:r>
            <a:r>
              <a:rPr lang="sv-SE" sz="1400" b="1" dirty="0"/>
              <a:t>Åtgärd </a:t>
            </a:r>
            <a:r>
              <a:rPr lang="sv-SE" sz="1400" dirty="0"/>
              <a:t>skall alltid fyllas i.</a:t>
            </a:r>
          </a:p>
        </p:txBody>
      </p:sp>
      <p:sp>
        <p:nvSpPr>
          <p:cNvPr id="14" name="Pil: vänster 13">
            <a:extLst>
              <a:ext uri="{FF2B5EF4-FFF2-40B4-BE49-F238E27FC236}">
                <a16:creationId xmlns:a16="http://schemas.microsoft.com/office/drawing/2014/main" id="{5CD5E553-A7CD-4E2D-AF0F-5CA8AD5A6863}"/>
              </a:ext>
            </a:extLst>
          </p:cNvPr>
          <p:cNvSpPr/>
          <p:nvPr/>
        </p:nvSpPr>
        <p:spPr>
          <a:xfrm>
            <a:off x="5720956" y="568581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Vad!</a:t>
            </a:r>
          </a:p>
        </p:txBody>
      </p:sp>
      <p:sp>
        <p:nvSpPr>
          <p:cNvPr id="16" name="Pil: vänster 15">
            <a:extLst>
              <a:ext uri="{FF2B5EF4-FFF2-40B4-BE49-F238E27FC236}">
                <a16:creationId xmlns:a16="http://schemas.microsoft.com/office/drawing/2014/main" id="{C51218A2-204A-4B21-9FD8-14B91C3FE8A5}"/>
              </a:ext>
            </a:extLst>
          </p:cNvPr>
          <p:cNvSpPr/>
          <p:nvPr/>
        </p:nvSpPr>
        <p:spPr>
          <a:xfrm>
            <a:off x="5720956" y="2190750"/>
            <a:ext cx="156249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>
                <a:solidFill>
                  <a:schemeClr val="tx1"/>
                </a:solidFill>
              </a:rPr>
              <a:t>Littera och händelse!</a:t>
            </a:r>
          </a:p>
        </p:txBody>
      </p:sp>
      <p:sp>
        <p:nvSpPr>
          <p:cNvPr id="18" name="Pil: vänster 17">
            <a:extLst>
              <a:ext uri="{FF2B5EF4-FFF2-40B4-BE49-F238E27FC236}">
                <a16:creationId xmlns:a16="http://schemas.microsoft.com/office/drawing/2014/main" id="{021754FC-BF9D-4584-A38F-98C77050AF58}"/>
              </a:ext>
            </a:extLst>
          </p:cNvPr>
          <p:cNvSpPr/>
          <p:nvPr/>
        </p:nvSpPr>
        <p:spPr>
          <a:xfrm>
            <a:off x="5720956" y="3270145"/>
            <a:ext cx="156249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Uppfattning om orsak!</a:t>
            </a:r>
          </a:p>
        </p:txBody>
      </p:sp>
      <p:sp>
        <p:nvSpPr>
          <p:cNvPr id="19" name="Pil: vänster 18">
            <a:extLst>
              <a:ext uri="{FF2B5EF4-FFF2-40B4-BE49-F238E27FC236}">
                <a16:creationId xmlns:a16="http://schemas.microsoft.com/office/drawing/2014/main" id="{6E54935C-BEF3-433B-9423-C302D11C4DD4}"/>
              </a:ext>
            </a:extLst>
          </p:cNvPr>
          <p:cNvSpPr/>
          <p:nvPr/>
        </p:nvSpPr>
        <p:spPr>
          <a:xfrm>
            <a:off x="5737086" y="3761661"/>
            <a:ext cx="1393963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Förslag till åtgärd!</a:t>
            </a:r>
          </a:p>
        </p:txBody>
      </p:sp>
      <p:sp>
        <p:nvSpPr>
          <p:cNvPr id="22" name="Pil: vänster 21">
            <a:extLst>
              <a:ext uri="{FF2B5EF4-FFF2-40B4-BE49-F238E27FC236}">
                <a16:creationId xmlns:a16="http://schemas.microsoft.com/office/drawing/2014/main" id="{C9B1A634-4999-4AF7-A8A1-8F52D7D929BD}"/>
              </a:ext>
            </a:extLst>
          </p:cNvPr>
          <p:cNvSpPr/>
          <p:nvPr/>
        </p:nvSpPr>
        <p:spPr>
          <a:xfrm>
            <a:off x="5719112" y="2829002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Skaderisk!</a:t>
            </a:r>
          </a:p>
        </p:txBody>
      </p:sp>
      <p:sp>
        <p:nvSpPr>
          <p:cNvPr id="23" name="Pil: vänster 22">
            <a:extLst>
              <a:ext uri="{FF2B5EF4-FFF2-40B4-BE49-F238E27FC236}">
                <a16:creationId xmlns:a16="http://schemas.microsoft.com/office/drawing/2014/main" id="{E30A432C-5D61-469F-8AFA-765DF6E13F78}"/>
              </a:ext>
            </a:extLst>
          </p:cNvPr>
          <p:cNvSpPr/>
          <p:nvPr/>
        </p:nvSpPr>
        <p:spPr>
          <a:xfrm>
            <a:off x="5737087" y="256475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Var!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F5853CF-DEDB-400E-A297-B7DFF5FC966A}"/>
              </a:ext>
            </a:extLst>
          </p:cNvPr>
          <p:cNvSpPr/>
          <p:nvPr/>
        </p:nvSpPr>
        <p:spPr>
          <a:xfrm>
            <a:off x="4092121" y="899686"/>
            <a:ext cx="914400" cy="11168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Pil: vänster 19">
            <a:extLst>
              <a:ext uri="{FF2B5EF4-FFF2-40B4-BE49-F238E27FC236}">
                <a16:creationId xmlns:a16="http://schemas.microsoft.com/office/drawing/2014/main" id="{5C4F672F-869E-4FB2-B84F-8DC092B8C484}"/>
              </a:ext>
            </a:extLst>
          </p:cNvPr>
          <p:cNvSpPr/>
          <p:nvPr/>
        </p:nvSpPr>
        <p:spPr>
          <a:xfrm>
            <a:off x="5732410" y="4070512"/>
            <a:ext cx="1446323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>
                <a:solidFill>
                  <a:schemeClr val="tx1"/>
                </a:solidFill>
              </a:rPr>
              <a:t>Glöm inte att skicka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CF932ED-59D3-4F21-92C1-DABE08E00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5BC9D90-E300-46D6-988A-55D842926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6" name="Pil: vänster 25">
            <a:extLst>
              <a:ext uri="{FF2B5EF4-FFF2-40B4-BE49-F238E27FC236}">
                <a16:creationId xmlns:a16="http://schemas.microsoft.com/office/drawing/2014/main" id="{F4049FE1-2177-4F52-AF03-2EF14AA81688}"/>
              </a:ext>
            </a:extLst>
          </p:cNvPr>
          <p:cNvSpPr/>
          <p:nvPr/>
        </p:nvSpPr>
        <p:spPr>
          <a:xfrm>
            <a:off x="5720956" y="2456498"/>
            <a:ext cx="156249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>
                <a:solidFill>
                  <a:schemeClr val="tx1"/>
                </a:solidFill>
              </a:rPr>
              <a:t>Avslut </a:t>
            </a:r>
            <a:r>
              <a:rPr lang="sv-SE" sz="1050" dirty="0" err="1">
                <a:solidFill>
                  <a:schemeClr val="tx1"/>
                </a:solidFill>
              </a:rPr>
              <a:t>löpnr</a:t>
            </a:r>
            <a:r>
              <a:rPr lang="sv-SE" sz="1050" dirty="0">
                <a:solidFill>
                  <a:schemeClr val="tx1"/>
                </a:solidFill>
              </a:rPr>
              <a:t> Risk-U</a:t>
            </a:r>
          </a:p>
        </p:txBody>
      </p:sp>
      <p:pic>
        <p:nvPicPr>
          <p:cNvPr id="27" name="Bildobjekt 26" descr="En bild som visar text&#10;&#10;Automatiskt genererad beskrivning">
            <a:extLst>
              <a:ext uri="{FF2B5EF4-FFF2-40B4-BE49-F238E27FC236}">
                <a16:creationId xmlns:a16="http://schemas.microsoft.com/office/drawing/2014/main" id="{5290E556-25DD-4C1D-9C36-718CB809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00" y="2"/>
            <a:ext cx="2106263" cy="46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47F8F4A0-7F2E-4D62-BD2D-89E911B2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" t="8325" r="45379"/>
          <a:stretch/>
        </p:blipFill>
        <p:spPr>
          <a:xfrm>
            <a:off x="7231113" y="7029"/>
            <a:ext cx="1912387" cy="2327671"/>
          </a:xfrm>
          <a:prstGeom prst="rect">
            <a:avLst/>
          </a:prstGeom>
        </p:spPr>
      </p:pic>
      <p:pic>
        <p:nvPicPr>
          <p:cNvPr id="9" name="Bildobjekt 8" descr="En bild som visar lastbil, utomhus, person, grön&#10;&#10;Automatiskt genererad beskrivning">
            <a:extLst>
              <a:ext uri="{FF2B5EF4-FFF2-40B4-BE49-F238E27FC236}">
                <a16:creationId xmlns:a16="http://schemas.microsoft.com/office/drawing/2014/main" id="{62994B3B-CE75-4003-82FE-0347FBB67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495" y="-2029"/>
            <a:ext cx="2812558" cy="2246386"/>
          </a:xfrm>
          <a:prstGeom prst="rect">
            <a:avLst/>
          </a:prstGeom>
        </p:spPr>
      </p:pic>
      <p:pic>
        <p:nvPicPr>
          <p:cNvPr id="16" name="Bildobjekt 15" descr="En bild som visar person, stående&#10;&#10;Automatiskt genererad beskrivning">
            <a:extLst>
              <a:ext uri="{FF2B5EF4-FFF2-40B4-BE49-F238E27FC236}">
                <a16:creationId xmlns:a16="http://schemas.microsoft.com/office/drawing/2014/main" id="{F262C546-4641-4D71-80E8-6B4500224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0"/>
          <a:stretch/>
        </p:blipFill>
        <p:spPr>
          <a:xfrm>
            <a:off x="1990226" y="2886823"/>
            <a:ext cx="1838258" cy="2259432"/>
          </a:xfrm>
          <a:prstGeom prst="rect">
            <a:avLst/>
          </a:prstGeom>
        </p:spPr>
      </p:pic>
      <p:pic>
        <p:nvPicPr>
          <p:cNvPr id="7" name="Bildobjekt 6" descr="En bild som visar träd, utomhus, växt, grön&#10;&#10;Automatiskt genererad beskrivning">
            <a:extLst>
              <a:ext uri="{FF2B5EF4-FFF2-40B4-BE49-F238E27FC236}">
                <a16:creationId xmlns:a16="http://schemas.microsoft.com/office/drawing/2014/main" id="{5CAF27DB-EA76-4F14-B99D-98F3E0A936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r="33656" b="27686"/>
          <a:stretch/>
        </p:blipFill>
        <p:spPr>
          <a:xfrm flipH="1">
            <a:off x="-1" y="2059317"/>
            <a:ext cx="2062368" cy="3084184"/>
          </a:xfrm>
          <a:prstGeom prst="rect">
            <a:avLst/>
          </a:prstGeom>
        </p:spPr>
      </p:pic>
      <p:pic>
        <p:nvPicPr>
          <p:cNvPr id="5" name="Bildobjekt 4" descr="En bild som visar himmel, utomhus, person&#10;&#10;Automatiskt genererad beskrivning">
            <a:extLst>
              <a:ext uri="{FF2B5EF4-FFF2-40B4-BE49-F238E27FC236}">
                <a16:creationId xmlns:a16="http://schemas.microsoft.com/office/drawing/2014/main" id="{66CDABA0-B17F-4038-86E6-2D83AF4DC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14650" r="31257"/>
          <a:stretch/>
        </p:blipFill>
        <p:spPr>
          <a:xfrm flipH="1">
            <a:off x="4744993" y="-1460"/>
            <a:ext cx="2486120" cy="2748920"/>
          </a:xfrm>
          <a:prstGeom prst="rect">
            <a:avLst/>
          </a:prstGeom>
        </p:spPr>
      </p:pic>
      <p:pic>
        <p:nvPicPr>
          <p:cNvPr id="13" name="Bildobjekt 12" descr="En bild som visar utomhus, berg, natur, flyger&#10;&#10;Automatiskt genererad beskrivning">
            <a:extLst>
              <a:ext uri="{FF2B5EF4-FFF2-40B4-BE49-F238E27FC236}">
                <a16:creationId xmlns:a16="http://schemas.microsoft.com/office/drawing/2014/main" id="{F3454223-C736-4DF1-869A-47AA11058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1" t="38321" r="37138" b="29108"/>
          <a:stretch/>
        </p:blipFill>
        <p:spPr>
          <a:xfrm>
            <a:off x="6827829" y="2330095"/>
            <a:ext cx="2316172" cy="2813406"/>
          </a:xfrm>
          <a:prstGeom prst="rect">
            <a:avLst/>
          </a:prstGeom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F99ABAF-E189-483F-85D2-7A6747F0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noProof="0" smtClean="0"/>
              <a:pPr/>
              <a:t>2</a:t>
            </a:fld>
            <a:endParaRPr lang="en-GB" noProof="0"/>
          </a:p>
        </p:txBody>
      </p:sp>
      <p:pic>
        <p:nvPicPr>
          <p:cNvPr id="3" name="Bildobjekt 2" descr="En bild som visar person, person, utomhus, byggnad&#10;&#10;Automatiskt genererad beskrivning">
            <a:extLst>
              <a:ext uri="{FF2B5EF4-FFF2-40B4-BE49-F238E27FC236}">
                <a16:creationId xmlns:a16="http://schemas.microsoft.com/office/drawing/2014/main" id="{7F17EAE5-B1F6-4C69-A4DE-6011220B40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515" r="36786" b="6229"/>
          <a:stretch/>
        </p:blipFill>
        <p:spPr>
          <a:xfrm>
            <a:off x="500" y="0"/>
            <a:ext cx="2311030" cy="2693996"/>
          </a:xfrm>
          <a:prstGeom prst="rect">
            <a:avLst/>
          </a:prstGeom>
        </p:spPr>
      </p:pic>
      <p:pic>
        <p:nvPicPr>
          <p:cNvPr id="4" name="Bildobjekt 3" descr="En bild som visar person, byggnad, utomhus, stående&#10;&#10;Automatiskt genererad beskrivning">
            <a:extLst>
              <a:ext uri="{FF2B5EF4-FFF2-40B4-BE49-F238E27FC236}">
                <a16:creationId xmlns:a16="http://schemas.microsoft.com/office/drawing/2014/main" id="{A6458739-3C8E-48F7-A5D5-32136C3F9F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19493" b="27341"/>
          <a:stretch/>
        </p:blipFill>
        <p:spPr>
          <a:xfrm>
            <a:off x="3703941" y="3084184"/>
            <a:ext cx="3445618" cy="2059316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1C15D34-01C4-4F8B-A64F-67D7D822D5E0}"/>
              </a:ext>
            </a:extLst>
          </p:cNvPr>
          <p:cNvGraphicFramePr/>
          <p:nvPr/>
        </p:nvGraphicFramePr>
        <p:xfrm>
          <a:off x="1500487" y="1648271"/>
          <a:ext cx="6096000" cy="146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87026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3A80A-B2A9-4FB1-A343-6BED82503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7" y="546586"/>
            <a:ext cx="8785225" cy="1411571"/>
          </a:xfrm>
        </p:spPr>
        <p:txBody>
          <a:bodyPr/>
          <a:lstStyle/>
          <a:p>
            <a:r>
              <a:rPr lang="en-GB" sz="4400"/>
              <a:t>Har du </a:t>
            </a:r>
            <a:r>
              <a:rPr lang="en-GB" sz="4400" err="1"/>
              <a:t>frågor</a:t>
            </a:r>
            <a:r>
              <a:rPr lang="en-GB" sz="4400"/>
              <a:t> </a:t>
            </a:r>
            <a:r>
              <a:rPr lang="en-GB" sz="4400" err="1"/>
              <a:t>eller</a:t>
            </a:r>
            <a:r>
              <a:rPr lang="en-GB" sz="4400"/>
              <a:t> </a:t>
            </a:r>
            <a:r>
              <a:rPr lang="en-GB" sz="4400" err="1"/>
              <a:t>vill</a:t>
            </a:r>
            <a:r>
              <a:rPr lang="en-GB" sz="4400"/>
              <a:t> </a:t>
            </a:r>
            <a:r>
              <a:rPr lang="en-GB" sz="4400" err="1"/>
              <a:t>veta</a:t>
            </a:r>
            <a:r>
              <a:rPr lang="en-GB" sz="4400"/>
              <a:t> </a:t>
            </a:r>
            <a:r>
              <a:rPr lang="en-GB" sz="4400" err="1"/>
              <a:t>mer</a:t>
            </a:r>
            <a:r>
              <a:rPr lang="en-GB" sz="4400"/>
              <a:t> </a:t>
            </a:r>
            <a:r>
              <a:rPr lang="en-GB" sz="4400" err="1"/>
              <a:t>kring</a:t>
            </a:r>
            <a:r>
              <a:rPr lang="en-GB" sz="4400"/>
              <a:t> “</a:t>
            </a:r>
            <a:r>
              <a:rPr lang="en-GB" sz="4400" err="1"/>
              <a:t>Händelserapportering</a:t>
            </a:r>
            <a:r>
              <a:rPr lang="en-GB" sz="4400"/>
              <a:t>”</a:t>
            </a:r>
            <a:br>
              <a:rPr lang="en-GB"/>
            </a:br>
            <a:endParaRPr lang="en-GB" sz="4400"/>
          </a:p>
        </p:txBody>
      </p:sp>
      <p:sp>
        <p:nvSpPr>
          <p:cNvPr id="30" name="Underrubrik 29">
            <a:extLst>
              <a:ext uri="{FF2B5EF4-FFF2-40B4-BE49-F238E27FC236}">
                <a16:creationId xmlns:a16="http://schemas.microsoft.com/office/drawing/2014/main" id="{3D5C2338-094B-47CA-BE9D-563AB93D1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327" y="2407601"/>
            <a:ext cx="8327975" cy="1499681"/>
          </a:xfrm>
        </p:spPr>
        <p:txBody>
          <a:bodyPr/>
          <a:lstStyle/>
          <a:p>
            <a:r>
              <a:rPr lang="en-GB" sz="2000" dirty="0" err="1"/>
              <a:t>Kontakta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Christer Espling  073-803 94 81  </a:t>
            </a:r>
            <a:r>
              <a:rPr lang="en-GB" sz="2000" dirty="0">
                <a:hlinkClick r:id="rId2"/>
              </a:rPr>
              <a:t>christer1.espling@vattenfall.com</a:t>
            </a:r>
            <a:endParaRPr lang="en-GB" sz="2000" dirty="0"/>
          </a:p>
          <a:p>
            <a:br>
              <a:rPr lang="en-GB" sz="2000" dirty="0"/>
            </a:br>
            <a:r>
              <a:rPr lang="en-GB" sz="1400" dirty="0" err="1"/>
              <a:t>eller</a:t>
            </a:r>
            <a:r>
              <a:rPr lang="en-GB" sz="1400" dirty="0"/>
              <a:t> </a:t>
            </a:r>
            <a:r>
              <a:rPr lang="en-GB" sz="1400" dirty="0" err="1"/>
              <a:t>någon</a:t>
            </a:r>
            <a:r>
              <a:rPr lang="en-GB" sz="1400" dirty="0"/>
              <a:t> </a:t>
            </a:r>
            <a:r>
              <a:rPr lang="en-GB" sz="1400" dirty="0" err="1"/>
              <a:t>annan</a:t>
            </a:r>
            <a:r>
              <a:rPr lang="en-GB" sz="1400" dirty="0"/>
              <a:t> </a:t>
            </a:r>
            <a:r>
              <a:rPr lang="en-GB" sz="1400" dirty="0" err="1"/>
              <a:t>inom</a:t>
            </a:r>
            <a:r>
              <a:rPr lang="en-GB" sz="1400" dirty="0"/>
              <a:t> HSSEQ Services Nordic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DA4A233-6D1F-459E-8388-BAB69457F0F1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5034E7D-4297-41BB-A8D4-1E420167FD28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DDE90A9-5BA4-4A64-8FEB-E5E4881C6E6D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7914017-310C-4AB4-8C3A-0CFE0D2E3C19}"/>
              </a:ext>
            </a:extLst>
          </p:cNvPr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9BBFABC-6795-43D8-88E6-9939CB568B5A}"/>
              </a:ext>
            </a:extLst>
          </p:cNvPr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16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C59E84-BE13-4687-975D-28B1881E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 hem </a:t>
            </a:r>
            <a:r>
              <a:rPr lang="en-GB" err="1"/>
              <a:t>appen</a:t>
            </a:r>
            <a:r>
              <a:rPr lang="en-GB"/>
              <a:t> </a:t>
            </a:r>
            <a:r>
              <a:rPr lang="en-GB" err="1"/>
              <a:t>första</a:t>
            </a:r>
            <a:r>
              <a:rPr lang="en-GB"/>
              <a:t> </a:t>
            </a:r>
            <a:r>
              <a:rPr lang="en-GB" err="1"/>
              <a:t>gången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780939-9C9A-4FD0-8A26-7B14964AC3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/>
              <a:t>För att ladda ned </a:t>
            </a:r>
            <a:r>
              <a:rPr lang="sv-SE" err="1"/>
              <a:t>appen</a:t>
            </a:r>
            <a:r>
              <a:rPr lang="sv-SE"/>
              <a:t> IA:  </a:t>
            </a:r>
          </a:p>
          <a:p>
            <a:pPr marL="0" indent="0">
              <a:buNone/>
            </a:pPr>
            <a:r>
              <a:rPr lang="sv-SE"/>
              <a:t>Google Play (</a:t>
            </a:r>
            <a:r>
              <a:rPr lang="sv-SE" err="1"/>
              <a:t>android</a:t>
            </a:r>
            <a:r>
              <a:rPr lang="sv-SE"/>
              <a:t>) eller </a:t>
            </a:r>
            <a:endParaRPr lang="sv-SE">
              <a:cs typeface="Arial"/>
            </a:endParaRPr>
          </a:p>
          <a:p>
            <a:pPr marL="0" indent="0">
              <a:buNone/>
            </a:pPr>
            <a:r>
              <a:rPr lang="sv-SE" err="1"/>
              <a:t>AppStore</a:t>
            </a:r>
            <a:r>
              <a:rPr lang="sv-SE"/>
              <a:t> (iPhone) </a:t>
            </a:r>
            <a:endParaRPr lang="sv-SE">
              <a:cs typeface="Arial"/>
            </a:endParaRPr>
          </a:p>
          <a:p>
            <a:pPr marL="0" indent="0">
              <a:buNone/>
            </a:pPr>
            <a:r>
              <a:rPr lang="sv-SE"/>
              <a:t>Skriv in AFA försäkring i sökfältet.</a:t>
            </a:r>
            <a:endParaRPr lang="sv-SE">
              <a:cs typeface="Arial"/>
            </a:endParaRP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92AE8BCE-7531-4E23-A398-FA4DB0F19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04" y="1468578"/>
            <a:ext cx="1763179" cy="3136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E9DC5D-5C55-41B8-BA52-7780C29A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07D95-7C69-46C0-AD2A-2DA1650028AD}" type="slidenum">
              <a:rPr kumimoji="0" lang="en-GB" sz="5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5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F936D26-659C-42C6-A569-36CC20DFC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5" y="1461106"/>
            <a:ext cx="1523348" cy="31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6385653-B0ED-45C3-BE95-CBCBA4349BE8}"/>
              </a:ext>
            </a:extLst>
          </p:cNvPr>
          <p:cNvSpPr txBox="1"/>
          <p:nvPr/>
        </p:nvSpPr>
        <p:spPr>
          <a:xfrm>
            <a:off x="4945517" y="1196861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Google Play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74BEAF5-01A6-4209-B9F0-FADB467E9277}"/>
              </a:ext>
            </a:extLst>
          </p:cNvPr>
          <p:cNvSpPr txBox="1"/>
          <p:nvPr/>
        </p:nvSpPr>
        <p:spPr>
          <a:xfrm>
            <a:off x="6940996" y="120113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err="1"/>
              <a:t>App</a:t>
            </a:r>
            <a:r>
              <a:rPr lang="sv-SE" sz="1400"/>
              <a:t> Store</a:t>
            </a:r>
          </a:p>
        </p:txBody>
      </p:sp>
    </p:spTree>
    <p:extLst>
      <p:ext uri="{BB962C8B-B14F-4D97-AF65-F5344CB8AC3E}">
        <p14:creationId xmlns:p14="http://schemas.microsoft.com/office/powerpoint/2010/main" val="17796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C3D386-7919-4725-98BF-0A931111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Inloggning</a:t>
            </a:r>
          </a:p>
        </p:txBody>
      </p:sp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815203E8-F80C-41A0-A140-1B8BE4F15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latshållare för innehåll 12">
            <a:extLst>
              <a:ext uri="{FF2B5EF4-FFF2-40B4-BE49-F238E27FC236}">
                <a16:creationId xmlns:a16="http://schemas.microsoft.com/office/drawing/2014/main" id="{D1FFDC22-DBFB-4616-AC74-E612D8F8C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5738"/>
            <a:ext cx="1792185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927424-8A3E-4A67-9AD3-9148EA9A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B822AAB-F606-40FC-A48D-C7A7A68633B7}"/>
              </a:ext>
            </a:extLst>
          </p:cNvPr>
          <p:cNvSpPr txBox="1"/>
          <p:nvPr/>
        </p:nvSpPr>
        <p:spPr>
          <a:xfrm>
            <a:off x="792163" y="1455738"/>
            <a:ext cx="370840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/>
              <a:t>Inloggningsuppgifter</a:t>
            </a:r>
          </a:p>
          <a:p>
            <a:r>
              <a:rPr lang="sv-SE" sz="1400" dirty="0"/>
              <a:t>Användarnamn: </a:t>
            </a:r>
            <a:r>
              <a:rPr lang="sv-SE" sz="1400" dirty="0" err="1"/>
              <a:t>AppkontoServices</a:t>
            </a:r>
            <a:endParaRPr lang="sv-SE" sz="1400" dirty="0"/>
          </a:p>
          <a:p>
            <a:r>
              <a:rPr lang="sv-SE" sz="1400" dirty="0"/>
              <a:t>Lösenord: Vattenfall2023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2811FE6-9D41-4F20-9358-895F821E45DD}"/>
              </a:ext>
            </a:extLst>
          </p:cNvPr>
          <p:cNvSpPr/>
          <p:nvPr/>
        </p:nvSpPr>
        <p:spPr>
          <a:xfrm>
            <a:off x="6507458" y="1455738"/>
            <a:ext cx="1764727" cy="289034"/>
          </a:xfrm>
          <a:prstGeom prst="rect">
            <a:avLst/>
          </a:prstGeom>
          <a:solidFill>
            <a:srgbClr val="32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A66460D-C929-43A7-ACE4-BEC5960A29D5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765D27C-4616-4797-A883-C699F00230B9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300621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CD1554-6BF6-4C61-AB00-27CFCD83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Inställningar</a:t>
            </a:r>
          </a:p>
        </p:txBody>
      </p:sp>
      <p:pic>
        <p:nvPicPr>
          <p:cNvPr id="17" name="Platshållare för innehåll 16">
            <a:extLst>
              <a:ext uri="{FF2B5EF4-FFF2-40B4-BE49-F238E27FC236}">
                <a16:creationId xmlns:a16="http://schemas.microsoft.com/office/drawing/2014/main" id="{E1F2FEBC-82DE-4BE4-8C04-64A456A1C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2DCFDA-96FD-412D-A23A-ADD65F62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5ADC-AB07-4D62-ADE8-6799230B62E4}" type="datetime1">
              <a:rPr lang="en-GB" smtClean="0"/>
              <a:t>22/05/2023</a:t>
            </a:fld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E7C93D6-2FA9-4186-98FE-4927ADA7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6EAEEEF-68CE-4B96-BDF5-0EA3D5E7203F}"/>
              </a:ext>
            </a:extLst>
          </p:cNvPr>
          <p:cNvSpPr txBox="1"/>
          <p:nvPr/>
        </p:nvSpPr>
        <p:spPr>
          <a:xfrm>
            <a:off x="791552" y="1455738"/>
            <a:ext cx="370840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sv-SE" sz="1400" dirty="0"/>
              <a:t>Följande är </a:t>
            </a:r>
            <a:r>
              <a:rPr lang="sv-SE" sz="1400" u="sng" dirty="0">
                <a:solidFill>
                  <a:srgbClr val="FF0000"/>
                </a:solidFill>
              </a:rPr>
              <a:t>viktigt</a:t>
            </a:r>
            <a:r>
              <a:rPr lang="sv-SE" sz="1400" dirty="0">
                <a:solidFill>
                  <a:srgbClr val="4E4B48"/>
                </a:solidFill>
              </a:rPr>
              <a:t> </a:t>
            </a:r>
            <a:r>
              <a:rPr lang="sv-SE" sz="1400" dirty="0"/>
              <a:t>att det är rätt ifyllt: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För och efternamn + anställningsenhet/uppdragsenhet.</a:t>
            </a:r>
            <a:endParaRPr lang="sv-SE" sz="1400" dirty="0"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E-mail: Företags mail</a:t>
            </a:r>
            <a:endParaRPr lang="sv-SE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Anställningsenhet: Den enhet som du är anställd åt eller där du har ditt avtal.</a:t>
            </a:r>
            <a:endParaRPr lang="sv-SE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Anställningsform: Här finns 7 val 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Anställd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Entreprenör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Inhyrd personal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Konsult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Praktikant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Sidoentreprenör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Underentreprenör</a:t>
            </a:r>
            <a:endParaRPr lang="sv-SE" sz="1400" dirty="0">
              <a:cs typeface="Arial"/>
            </a:endParaRPr>
          </a:p>
        </p:txBody>
      </p:sp>
      <p:pic>
        <p:nvPicPr>
          <p:cNvPr id="22" name="Platshållare för innehåll 21">
            <a:extLst>
              <a:ext uri="{FF2B5EF4-FFF2-40B4-BE49-F238E27FC236}">
                <a16:creationId xmlns:a16="http://schemas.microsoft.com/office/drawing/2014/main" id="{820A411D-9C19-4267-89A5-820F4482C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5738"/>
            <a:ext cx="1792185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34A2489-EC06-4674-8E1E-3D63126D63DD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D256A37-104D-4EDC-8055-D47F3C30A3E8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CC5623-8453-47EA-B66E-AADA8EB1B7C3}"/>
              </a:ext>
            </a:extLst>
          </p:cNvPr>
          <p:cNvSpPr txBox="1"/>
          <p:nvPr/>
        </p:nvSpPr>
        <p:spPr>
          <a:xfrm>
            <a:off x="5231542" y="2003338"/>
            <a:ext cx="7358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00"/>
              <a:t>GS-L</a:t>
            </a:r>
            <a:endParaRPr lang="sv-SE" sz="600">
              <a:cs typeface="Arial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F142A23-EE20-42F8-862A-F941502B4A37}"/>
              </a:ext>
            </a:extLst>
          </p:cNvPr>
          <p:cNvSpPr txBox="1"/>
          <p:nvPr/>
        </p:nvSpPr>
        <p:spPr>
          <a:xfrm>
            <a:off x="7378528" y="2211858"/>
            <a:ext cx="7358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00"/>
              <a:t>GS-L</a:t>
            </a:r>
            <a:endParaRPr lang="sv-SE" sz="600">
              <a:cs typeface="Arial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8B17082-6CE5-402D-9EFB-3E36F10DCA80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9EE9596-75D1-446E-81BF-FA73988C7A3B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64060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l: vänster 9">
            <a:extLst>
              <a:ext uri="{FF2B5EF4-FFF2-40B4-BE49-F238E27FC236}">
                <a16:creationId xmlns:a16="http://schemas.microsoft.com/office/drawing/2014/main" id="{FC48CC26-BBB1-4BBF-9664-A38AF6242A1A}"/>
              </a:ext>
            </a:extLst>
          </p:cNvPr>
          <p:cNvSpPr/>
          <p:nvPr/>
        </p:nvSpPr>
        <p:spPr>
          <a:xfrm>
            <a:off x="5699309" y="3658786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solidFill>
                  <a:schemeClr val="tx1"/>
                </a:solidFill>
              </a:rPr>
              <a:t>Välj ny händelse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6290919-576C-44A0-9019-941476894A01}"/>
              </a:ext>
            </a:extLst>
          </p:cNvPr>
          <p:cNvGrpSpPr/>
          <p:nvPr/>
        </p:nvGrpSpPr>
        <p:grpSpPr>
          <a:xfrm>
            <a:off x="3448908" y="0"/>
            <a:ext cx="2250401" cy="4680000"/>
            <a:chOff x="3448908" y="0"/>
            <a:chExt cx="2250401" cy="4680000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3EF31DB7-818C-411C-800D-93DF01B3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8" y="0"/>
              <a:ext cx="2250401" cy="4680000"/>
            </a:xfrm>
            <a:prstGeom prst="rect">
              <a:avLst/>
            </a:prstGeom>
          </p:spPr>
        </p:pic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C53EBAA-97ED-4285-BB2C-C1460A34E1D2}"/>
                </a:ext>
              </a:extLst>
            </p:cNvPr>
            <p:cNvSpPr/>
            <p:nvPr/>
          </p:nvSpPr>
          <p:spPr>
            <a:xfrm>
              <a:off x="3510751" y="45322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4D96989-3E97-4499-BD04-A819C4066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7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0288615E-87D9-4EF9-A59E-17BEEFBB6D76}"/>
              </a:ext>
            </a:extLst>
          </p:cNvPr>
          <p:cNvGrpSpPr/>
          <p:nvPr/>
        </p:nvGrpSpPr>
        <p:grpSpPr>
          <a:xfrm>
            <a:off x="3451557" y="0"/>
            <a:ext cx="2250401" cy="4680000"/>
            <a:chOff x="3451557" y="0"/>
            <a:chExt cx="2250401" cy="468000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01BB247F-F6A3-4A3E-AFFF-4E956586C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557" y="0"/>
              <a:ext cx="2250401" cy="4680000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2FF03538-A157-42DE-AE2C-774A6115287E}"/>
                </a:ext>
              </a:extLst>
            </p:cNvPr>
            <p:cNvSpPr/>
            <p:nvPr/>
          </p:nvSpPr>
          <p:spPr>
            <a:xfrm>
              <a:off x="3504784" y="39360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1" name="Pil: vänster 10">
            <a:extLst>
              <a:ext uri="{FF2B5EF4-FFF2-40B4-BE49-F238E27FC236}">
                <a16:creationId xmlns:a16="http://schemas.microsoft.com/office/drawing/2014/main" id="{2E03298B-C211-475B-AB62-F7F56B0C581C}"/>
              </a:ext>
            </a:extLst>
          </p:cNvPr>
          <p:cNvSpPr/>
          <p:nvPr/>
        </p:nvSpPr>
        <p:spPr>
          <a:xfrm>
            <a:off x="5701958" y="2147486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4686919-F1B7-4B29-9A4E-AD658B3F1821}"/>
              </a:ext>
            </a:extLst>
          </p:cNvPr>
          <p:cNvSpPr txBox="1"/>
          <p:nvPr/>
        </p:nvSpPr>
        <p:spPr>
          <a:xfrm>
            <a:off x="5961600" y="2578100"/>
            <a:ext cx="3052439" cy="22467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400" dirty="0"/>
              <a:t>Välj var…..Kund/avtal</a:t>
            </a:r>
            <a:br>
              <a:rPr lang="sv-SE" sz="1400" dirty="0"/>
            </a:br>
            <a:r>
              <a:rPr lang="sv-SE" sz="1400" dirty="0">
                <a:ea typeface="+mn-lt"/>
                <a:cs typeface="+mn-lt"/>
              </a:rPr>
              <a:t>Ni som är på projekt och som inte </a:t>
            </a:r>
            <a:endParaRPr lang="sv-SE" dirty="0"/>
          </a:p>
          <a:p>
            <a:r>
              <a:rPr lang="sv-SE" sz="1400" dirty="0">
                <a:ea typeface="+mn-lt"/>
                <a:cs typeface="+mn-lt"/>
              </a:rPr>
              <a:t>kopplat mot kundspecifikt projekt, </a:t>
            </a:r>
          </a:p>
          <a:p>
            <a:r>
              <a:rPr lang="sv-SE" sz="1400" dirty="0">
                <a:ea typeface="+mn-lt"/>
                <a:cs typeface="+mn-lt"/>
              </a:rPr>
              <a:t>bör då välja "Internt VSN." </a:t>
            </a:r>
            <a:br>
              <a:rPr lang="sv-SE" sz="1400" dirty="0">
                <a:ea typeface="+mn-lt"/>
                <a:cs typeface="+mn-lt"/>
              </a:rPr>
            </a:br>
            <a:r>
              <a:rPr lang="sv-SE" sz="1400" dirty="0">
                <a:ea typeface="+mn-lt"/>
                <a:cs typeface="+mn-lt"/>
              </a:rPr>
              <a:t>Ni ska specificera detta lite på </a:t>
            </a:r>
            <a:endParaRPr lang="sv-SE" dirty="0">
              <a:ea typeface="+mn-lt"/>
              <a:cs typeface="+mn-lt"/>
            </a:endParaRPr>
          </a:p>
          <a:p>
            <a:r>
              <a:rPr lang="sv-SE" sz="1400" dirty="0">
                <a:ea typeface="+mn-lt"/>
                <a:cs typeface="+mn-lt"/>
              </a:rPr>
              <a:t>raden för "beskriv” som kommer lite </a:t>
            </a:r>
          </a:p>
          <a:p>
            <a:r>
              <a:rPr lang="sv-SE" sz="1400" dirty="0">
                <a:ea typeface="+mn-lt"/>
                <a:cs typeface="+mn-lt"/>
              </a:rPr>
              <a:t>längre ned i listan.</a:t>
            </a:r>
            <a:endParaRPr lang="sv-SE" dirty="0">
              <a:cs typeface="Arial"/>
            </a:endParaRPr>
          </a:p>
          <a:p>
            <a:endParaRPr lang="sv-SE" sz="1400" dirty="0"/>
          </a:p>
          <a:p>
            <a:r>
              <a:rPr lang="sv-SE" sz="1400" dirty="0"/>
              <a:t>Här ska du </a:t>
            </a:r>
            <a:r>
              <a:rPr lang="sv-SE" sz="1400" u="sng" dirty="0">
                <a:solidFill>
                  <a:srgbClr val="FF0000"/>
                </a:solidFill>
              </a:rPr>
              <a:t>INTE</a:t>
            </a:r>
            <a:r>
              <a:rPr lang="sv-SE" sz="1400" dirty="0"/>
              <a:t> välja din </a:t>
            </a:r>
            <a:br>
              <a:rPr lang="sv-SE" sz="1400" dirty="0"/>
            </a:br>
            <a:r>
              <a:rPr lang="sv-SE" sz="1400" dirty="0"/>
              <a:t>anställningsenhet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06D40C9-D5AC-40F4-A890-02DB3997B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5CEB8D29-2D06-4051-B019-7AF579EDC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74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54711C-56C7-4766-82D5-6CDA800FA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57" y="0"/>
            <a:ext cx="2250401" cy="4680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A0A3E868-B3A5-434E-8B97-F431B419B49C}"/>
              </a:ext>
            </a:extLst>
          </p:cNvPr>
          <p:cNvSpPr/>
          <p:nvPr/>
        </p:nvSpPr>
        <p:spPr>
          <a:xfrm>
            <a:off x="3516732" y="39354"/>
            <a:ext cx="473178" cy="11168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vänster 10">
            <a:extLst>
              <a:ext uri="{FF2B5EF4-FFF2-40B4-BE49-F238E27FC236}">
                <a16:creationId xmlns:a16="http://schemas.microsoft.com/office/drawing/2014/main" id="{64725D8F-E51E-43F9-A14A-9EFB1BB24920}"/>
              </a:ext>
            </a:extLst>
          </p:cNvPr>
          <p:cNvSpPr/>
          <p:nvPr/>
        </p:nvSpPr>
        <p:spPr>
          <a:xfrm>
            <a:off x="5699309" y="512171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FC11B7F-FA7C-469A-B554-97862AEBAF54}"/>
              </a:ext>
            </a:extLst>
          </p:cNvPr>
          <p:cNvSpPr txBox="1"/>
          <p:nvPr/>
        </p:nvSpPr>
        <p:spPr>
          <a:xfrm>
            <a:off x="5961888" y="1097280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Tänk vilken anläggning du jobbar på</a:t>
            </a:r>
          </a:p>
          <a:p>
            <a:pPr algn="l"/>
            <a:r>
              <a:rPr lang="sv-SE" sz="1400"/>
              <a:t>eller vilket avtal du jobbar med!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4D0236E-A37E-4DD4-A5D6-CFB2B814B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C51336-2603-4001-86B8-EA249728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90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l: vänster 4">
            <a:extLst>
              <a:ext uri="{FF2B5EF4-FFF2-40B4-BE49-F238E27FC236}">
                <a16:creationId xmlns:a16="http://schemas.microsoft.com/office/drawing/2014/main" id="{DA8DE6C2-40CF-4476-9E18-CB458A140858}"/>
              </a:ext>
            </a:extLst>
          </p:cNvPr>
          <p:cNvSpPr/>
          <p:nvPr/>
        </p:nvSpPr>
        <p:spPr>
          <a:xfrm>
            <a:off x="5697496" y="2612690"/>
            <a:ext cx="1304544" cy="2483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4B311757-D018-44BC-AA52-66A8FE66BF9B}"/>
              </a:ext>
            </a:extLst>
          </p:cNvPr>
          <p:cNvGrpSpPr/>
          <p:nvPr/>
        </p:nvGrpSpPr>
        <p:grpSpPr>
          <a:xfrm>
            <a:off x="3447095" y="0"/>
            <a:ext cx="2250401" cy="4680000"/>
            <a:chOff x="3447095" y="0"/>
            <a:chExt cx="2250401" cy="46800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1F0980EF-585B-4614-9C9D-5AE9C4A9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95" y="0"/>
              <a:ext cx="2250401" cy="4680000"/>
            </a:xfrm>
            <a:prstGeom prst="rect">
              <a:avLst/>
            </a:prstGeom>
          </p:spPr>
        </p:pic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9E91A955-E8E7-4DEB-BDA1-01B14B0D71D9}"/>
                </a:ext>
              </a:extLst>
            </p:cNvPr>
            <p:cNvSpPr/>
            <p:nvPr/>
          </p:nvSpPr>
          <p:spPr>
            <a:xfrm>
              <a:off x="3516728" y="51297"/>
              <a:ext cx="473178" cy="111684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93BC61BE-30B9-4035-8B01-2285134DC8A1}"/>
              </a:ext>
            </a:extLst>
          </p:cNvPr>
          <p:cNvSpPr txBox="1"/>
          <p:nvPr/>
        </p:nvSpPr>
        <p:spPr>
          <a:xfrm>
            <a:off x="5961600" y="2946400"/>
            <a:ext cx="1916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Kund</a:t>
            </a:r>
          </a:p>
          <a:p>
            <a:pPr algn="l"/>
            <a:r>
              <a:rPr lang="sv-SE" sz="1400"/>
              <a:t>T.ex. VF Eldistribution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35514FB-8547-4771-A866-D82FB1FC1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Internal</a:t>
            </a:r>
            <a:endParaRPr lang="en-GB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2A36DD20-5FA3-44FC-A8B1-4A74ECF45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765750"/>
      </p:ext>
    </p:extLst>
  </p:cSld>
  <p:clrMapOvr>
    <a:masterClrMapping/>
  </p:clrMapOvr>
</p:sld>
</file>

<file path=ppt/theme/theme1.xml><?xml version="1.0" encoding="utf-8"?>
<a:theme xmlns:a="http://schemas.openxmlformats.org/drawingml/2006/main" name="Vattenfall">
  <a:themeElements>
    <a:clrScheme name="Vattenfall 2018">
      <a:dk1>
        <a:sysClr val="windowText" lastClr="000000"/>
      </a:dk1>
      <a:lt1>
        <a:sysClr val="window" lastClr="FFFFFF"/>
      </a:lt1>
      <a:dk2>
        <a:srgbClr val="4E4B48"/>
      </a:dk2>
      <a:lt2>
        <a:srgbClr val="E7E6E6"/>
      </a:lt2>
      <a:accent1>
        <a:srgbClr val="2071B5"/>
      </a:accent1>
      <a:accent2>
        <a:srgbClr val="FFDA00"/>
      </a:accent2>
      <a:accent3>
        <a:srgbClr val="005C63"/>
      </a:accent3>
      <a:accent4>
        <a:srgbClr val="3DC07C"/>
      </a:accent4>
      <a:accent5>
        <a:srgbClr val="1E324F"/>
      </a:accent5>
      <a:accent6>
        <a:srgbClr val="D1266B"/>
      </a:accent6>
      <a:hlink>
        <a:srgbClr val="2071B5"/>
      </a:hlink>
      <a:folHlink>
        <a:srgbClr val="D1266B"/>
      </a:folHlink>
    </a:clrScheme>
    <a:fontScheme name="Vattenf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90329_Vattenfall_PPT more images_1.0" id="{69C1D054-94A5-4C1D-8E9B-9EE7BDEA4882}" vid="{1802FF68-B107-460C-B573-35F2709EE3B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f673806-adda-4a0a-be14-7358a35860db">
      <UserInfo>
        <DisplayName>Arlbring Erik (GS-Q)</DisplayName>
        <AccountId>1108</AccountId>
        <AccountType/>
      </UserInfo>
      <UserInfo>
        <DisplayName>Espling Christer (GS-Q)</DisplayName>
        <AccountId>1115</AccountId>
        <AccountType/>
      </UserInfo>
      <UserInfo>
        <DisplayName>Viklund Henrik (GS-Q)</DisplayName>
        <AccountId>700</AccountId>
        <AccountType/>
      </UserInfo>
      <UserInfo>
        <DisplayName>Lundqvist Mikael (GS-ST3)</DisplayName>
        <AccountId>3373</AccountId>
        <AccountType/>
      </UserInfo>
      <UserInfo>
        <DisplayName>Kärrman Gustaf (GS-ST3)</DisplayName>
        <AccountId>2958</AccountId>
        <AccountType/>
      </UserInfo>
      <UserInfo>
        <DisplayName>Linder Robert (GS-ES1)</DisplayName>
        <AccountId>3261</AccountId>
        <AccountType/>
      </UserInfo>
      <UserInfo>
        <DisplayName>Lortsch Andreas (GS-EV2)</DisplayName>
        <AccountId>324</AccountId>
        <AccountType/>
      </UserInfo>
      <UserInfo>
        <DisplayName>Olsson Annika (GS-L)</DisplayName>
        <AccountId>176</AccountId>
        <AccountType/>
      </UserInfo>
      <UserInfo>
        <DisplayName>Nilsson Mikael (GS-MK)</DisplayName>
        <AccountId>70</AccountId>
        <AccountType/>
      </UserInfo>
      <UserInfo>
        <DisplayName>Beissinger Andres (GS-DH4)</DisplayName>
        <AccountId>4099</AccountId>
        <AccountType/>
      </UserInfo>
      <UserInfo>
        <DisplayName>Johansson Helena (GS-E) ext</DisplayName>
        <AccountId>2801</AccountId>
        <AccountType/>
      </UserInfo>
      <UserInfo>
        <DisplayName>Stadler Kent (GS-Q)</DisplayName>
        <AccountId>3548</AccountId>
        <AccountType/>
      </UserInfo>
      <UserInfo>
        <DisplayName>Pettersson Tommy (GS-LV5)</DisplayName>
        <AccountId>7219</AccountId>
        <AccountType/>
      </UserInfo>
      <UserInfo>
        <DisplayName>Zeeto Karram (GS-SS1)</DisplayName>
        <AccountId>7478</AccountId>
        <AccountType/>
      </UserInfo>
    </SharedWithUsers>
    <_dlc_DocId xmlns="2a1259a8-9be4-4f50-8927-e6dd8ca9402d">CJNPSU43Z3K6-618119540-246879</_dlc_DocId>
    <_dlc_DocIdUrl xmlns="2a1259a8-9be4-4f50-8927-e6dd8ca9402d">
      <Url>https://vattenfall.sharepoint.com/sites/VSN/_layouts/15/DocIdRedir.aspx?ID=CJNPSU43Z3K6-618119540-246879</Url>
      <Description>CJNPSU43Z3K6-618119540-246879</Description>
    </_dlc_DocIdUrl>
    <_ip_UnifiedCompliancePolicyUIAction xmlns="http://schemas.microsoft.com/sharepoint/v3" xsi:nil="true"/>
    <_ip_UnifiedCompliancePolicyProperties xmlns="http://schemas.microsoft.com/sharepoint/v3" xsi:nil="true"/>
    <lcf76f155ced4ddcb4097134ff3c332f xmlns="c1eae208-2788-40aa-8b82-ebc99d20d5d6">
      <Terms xmlns="http://schemas.microsoft.com/office/infopath/2007/PartnerControls"/>
    </lcf76f155ced4ddcb4097134ff3c332f>
    <TaxCatchAll xmlns="2a1259a8-9be4-4f50-8927-e6dd8ca9402d" xsi:nil="true"/>
    <hiddenFolderPath xmlns="c1eae208-2788-40aa-8b82-ebc99d20d5d6">Funkt/</hiddenFolderPath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FA31718725C46A988027E818AEAE0" ma:contentTypeVersion="19" ma:contentTypeDescription="Create a new document." ma:contentTypeScope="" ma:versionID="9f95f25312688c429af5ecf54c79edff">
  <xsd:schema xmlns:xsd="http://www.w3.org/2001/XMLSchema" xmlns:xs="http://www.w3.org/2001/XMLSchema" xmlns:p="http://schemas.microsoft.com/office/2006/metadata/properties" xmlns:ns1="http://schemas.microsoft.com/sharepoint/v3" xmlns:ns2="2a1259a8-9be4-4f50-8927-e6dd8ca9402d" xmlns:ns3="c1eae208-2788-40aa-8b82-ebc99d20d5d6" xmlns:ns4="3f673806-adda-4a0a-be14-7358a35860db" targetNamespace="http://schemas.microsoft.com/office/2006/metadata/properties" ma:root="true" ma:fieldsID="179a27960f1e9618e3f6fcd1b209c8a1" ns1:_="" ns2:_="" ns3:_="" ns4:_="">
    <xsd:import namespace="http://schemas.microsoft.com/sharepoint/v3"/>
    <xsd:import namespace="2a1259a8-9be4-4f50-8927-e6dd8ca9402d"/>
    <xsd:import namespace="c1eae208-2788-40aa-8b82-ebc99d20d5d6"/>
    <xsd:import namespace="3f673806-adda-4a0a-be14-7358a35860d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hidden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259a8-9be4-4f50-8927-e6dd8ca9402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8" nillable="true" ma:displayName="Taxonomy Catch All Column" ma:hidden="true" ma:list="{4ab98a47-b25a-4886-8a85-b789bbf3f9d0}" ma:internalName="TaxCatchAll" ma:showField="CatchAllData" ma:web="3f673806-adda-4a0a-be14-7358a35860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e208-2788-40aa-8b82-ebc99d20d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37527e17-69f7-4063-85d7-6a8e0146bc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iddenFolderPath" ma:index="29" nillable="true" ma:displayName="hiddenFolderPath" ma:default="Funkt/" ma:description="hiddenFolderPath" ma:format="Dropdown" ma:internalName="hiddenFolderPath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673806-adda-4a0a-be14-7358a35860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8648D6F-7A2A-47AB-8D9D-98348C87AD53}">
  <ds:schemaRefs>
    <ds:schemaRef ds:uri="http://schemas.microsoft.com/office/2006/documentManagement/types"/>
    <ds:schemaRef ds:uri="2a1259a8-9be4-4f50-8927-e6dd8ca9402d"/>
    <ds:schemaRef ds:uri="http://purl.org/dc/elements/1.1/"/>
    <ds:schemaRef ds:uri="c1eae208-2788-40aa-8b82-ebc99d20d5d6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3f673806-adda-4a0a-be14-7358a35860db"/>
    <ds:schemaRef ds:uri="http://schemas.microsoft.com/office/2006/metadata/properties"/>
    <ds:schemaRef ds:uri="http://www.w3.org/XML/1998/namespace"/>
    <ds:schemaRef ds:uri="http://purl.org/dc/dcmitype/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06DCD4A-80D5-49A5-A366-BDE6EFCD9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a1259a8-9be4-4f50-8927-e6dd8ca9402d"/>
    <ds:schemaRef ds:uri="c1eae208-2788-40aa-8b82-ebc99d20d5d6"/>
    <ds:schemaRef ds:uri="3f673806-adda-4a0a-be14-7358a35860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A9BA7F-2AD9-4B4C-8D70-5C0D003B4A4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3327306-5283-4C58-B562-D946B2B21B9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190329_Vattenfall_PPT more images_1.0</Template>
  <TotalTime>0</TotalTime>
  <Words>1147</Words>
  <Application>Microsoft Office PowerPoint</Application>
  <PresentationFormat>On-screen Show (16:9)</PresentationFormat>
  <Paragraphs>197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Vattenfall</vt:lpstr>
      <vt:lpstr>PowerPoint Presentation</vt:lpstr>
      <vt:lpstr>PowerPoint Presentation</vt:lpstr>
      <vt:lpstr>Ta hem appen första gången</vt:lpstr>
      <vt:lpstr>Inloggning</vt:lpstr>
      <vt:lpstr>Inställningar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 du frågor eller vill veta mer kring “Händelserapportering”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HSSEQ</dc:title>
  <dc:creator>Lars Hedenskog</dc:creator>
  <cp:lastModifiedBy>Espling Christer (GS-L)</cp:lastModifiedBy>
  <cp:revision>18</cp:revision>
  <cp:lastPrinted>2019-04-04T09:08:22Z</cp:lastPrinted>
  <dcterms:created xsi:type="dcterms:W3CDTF">2019-04-04T07:12:28Z</dcterms:created>
  <dcterms:modified xsi:type="dcterms:W3CDTF">2023-05-22T12:22:34Z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0x010100D38FA31718725C46A988027E818AEAE0</vt:lpwstr>
  </property>
  <property fmtid="{D5CDD505-2E9C-101B-9397-08002B2CF9AE}" pid="3" name="_dlc_DocIdItemGuid">
    <vt:lpwstr>203db68c-d927-429f-a18b-373862a4edca</vt:lpwstr>
  </property>
  <property fmtid="{D5CDD505-2E9C-101B-9397-08002B2CF9AE}" pid="4" name="MSIP_Label_e4aaaee5-c84d-4c37-ab3c-99d07fb6d639_Enabled">
    <vt:lpwstr>true</vt:lpwstr>
  </property>
  <property fmtid="{D5CDD505-2E9C-101B-9397-08002B2CF9AE}" pid="5" name="MSIP_Label_e4aaaee5-c84d-4c37-ab3c-99d07fb6d639_SetDate">
    <vt:lpwstr>2022-01-26T13:38:27Z</vt:lpwstr>
  </property>
  <property fmtid="{D5CDD505-2E9C-101B-9397-08002B2CF9AE}" pid="6" name="MSIP_Label_e4aaaee5-c84d-4c37-ab3c-99d07fb6d639_Method">
    <vt:lpwstr>Privileged</vt:lpwstr>
  </property>
  <property fmtid="{D5CDD505-2E9C-101B-9397-08002B2CF9AE}" pid="7" name="MSIP_Label_e4aaaee5-c84d-4c37-ab3c-99d07fb6d639_Name">
    <vt:lpwstr>e4aaaee5-c84d-4c37-ab3c-99d07fb6d639</vt:lpwstr>
  </property>
  <property fmtid="{D5CDD505-2E9C-101B-9397-08002B2CF9AE}" pid="8" name="MSIP_Label_e4aaaee5-c84d-4c37-ab3c-99d07fb6d639_SiteId">
    <vt:lpwstr>f8be18a6-f648-4a47-be73-86d6c5c6604d</vt:lpwstr>
  </property>
  <property fmtid="{D5CDD505-2E9C-101B-9397-08002B2CF9AE}" pid="9" name="MSIP_Label_e4aaaee5-c84d-4c37-ab3c-99d07fb6d639_ActionId">
    <vt:lpwstr>602c5da7-7db4-4492-8b35-dfcaa7af5beb</vt:lpwstr>
  </property>
  <property fmtid="{D5CDD505-2E9C-101B-9397-08002B2CF9AE}" pid="10" name="MSIP_Label_e4aaaee5-c84d-4c37-ab3c-99d07fb6d639_ContentBits">
    <vt:lpwstr>2</vt:lpwstr>
  </property>
  <property fmtid="{D5CDD505-2E9C-101B-9397-08002B2CF9AE}" pid="11" name="MediaServiceImageTags">
    <vt:lpwstr/>
  </property>
</Properties>
</file>